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6" r:id="rId2"/>
  </p:sldMasterIdLst>
  <p:notesMasterIdLst>
    <p:notesMasterId r:id="rId14"/>
  </p:notesMasterIdLst>
  <p:sldIdLst>
    <p:sldId id="283" r:id="rId3"/>
    <p:sldId id="279" r:id="rId4"/>
    <p:sldId id="288" r:id="rId5"/>
    <p:sldId id="281" r:id="rId6"/>
    <p:sldId id="280" r:id="rId7"/>
    <p:sldId id="286" r:id="rId8"/>
    <p:sldId id="293" r:id="rId9"/>
    <p:sldId id="289" r:id="rId10"/>
    <p:sldId id="290" r:id="rId11"/>
    <p:sldId id="291" r:id="rId12"/>
    <p:sldId id="292" r:id="rId13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F2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680" y="96"/>
      </p:cViewPr>
      <p:guideLst>
        <p:guide orient="horz" pos="247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693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r">
              <a:defRPr sz="1200"/>
            </a:lvl1pPr>
          </a:lstStyle>
          <a:p>
            <a:fld id="{37331ECA-AD4D-4C5F-897B-9C677439C811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18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6" tIns="46118" rIns="92236" bIns="461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2236" tIns="46118" rIns="92236" bIns="4611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7" cy="498692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r">
              <a:defRPr sz="1200"/>
            </a:lvl1pPr>
          </a:lstStyle>
          <a:p>
            <a:fld id="{5E7398FD-321B-435F-A8F7-AD85C9A354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8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92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456424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750" y="517525"/>
            <a:ext cx="88265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9129713" y="517525"/>
            <a:ext cx="57626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4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34.wdp"/><Relationship Id="rId7" Type="http://schemas.microsoft.com/office/2007/relationships/hdphoto" Target="../media/hdphoto3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35.wdp"/><Relationship Id="rId4" Type="http://schemas.openxmlformats.org/officeDocument/2006/relationships/image" Target="../media/image59.png"/><Relationship Id="rId9" Type="http://schemas.microsoft.com/office/2007/relationships/hdphoto" Target="../media/hdphoto3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38.wdp"/><Relationship Id="rId3" Type="http://schemas.microsoft.com/office/2007/relationships/hdphoto" Target="../media/hdphoto34.wdp"/><Relationship Id="rId7" Type="http://schemas.microsoft.com/office/2007/relationships/hdphoto" Target="../media/hdphoto36.wdp"/><Relationship Id="rId12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microsoft.com/office/2007/relationships/hdphoto" Target="../media/hdphoto35.wdp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14.wdp"/><Relationship Id="rId3" Type="http://schemas.microsoft.com/office/2007/relationships/hdphoto" Target="../media/hdphoto7.wdp"/><Relationship Id="rId7" Type="http://schemas.openxmlformats.org/officeDocument/2006/relationships/image" Target="../media/image18.png"/><Relationship Id="rId12" Type="http://schemas.microsoft.com/office/2007/relationships/hdphoto" Target="../media/hdphoto11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10.wdp"/><Relationship Id="rId4" Type="http://schemas.openxmlformats.org/officeDocument/2006/relationships/image" Target="../media/image16.jpeg"/><Relationship Id="rId9" Type="http://schemas.openxmlformats.org/officeDocument/2006/relationships/image" Target="../media/image19.png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31.jpeg"/><Relationship Id="rId3" Type="http://schemas.microsoft.com/office/2007/relationships/hdphoto" Target="../media/hdphoto7.wdp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microsoft.com/office/2007/relationships/hdphoto" Target="../media/hdphoto17.wdp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4.wdp"/><Relationship Id="rId5" Type="http://schemas.microsoft.com/office/2007/relationships/hdphoto" Target="../media/hdphoto19.wdp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21.wdp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23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30.wdp"/><Relationship Id="rId3" Type="http://schemas.microsoft.com/office/2007/relationships/hdphoto" Target="../media/hdphoto25.wdp"/><Relationship Id="rId7" Type="http://schemas.microsoft.com/office/2007/relationships/hdphoto" Target="../media/hdphoto27.wdp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29.wdp"/><Relationship Id="rId5" Type="http://schemas.microsoft.com/office/2007/relationships/hdphoto" Target="../media/hdphoto26.wdp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2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microsoft.com/office/2007/relationships/hdphoto" Target="../media/hdphoto29.wdp"/><Relationship Id="rId7" Type="http://schemas.openxmlformats.org/officeDocument/2006/relationships/image" Target="../media/image53.png"/><Relationship Id="rId12" Type="http://schemas.microsoft.com/office/2007/relationships/hdphoto" Target="../media/hdphoto3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microsoft.com/office/2007/relationships/hdphoto" Target="../media/hdphoto31.wdp"/><Relationship Id="rId10" Type="http://schemas.microsoft.com/office/2007/relationships/hdphoto" Target="../media/hdphoto32.wdp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Benchmarking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5152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Phân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tích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Housing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dạng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Mô-đun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279123" y="5448755"/>
              <a:ext cx="139462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Kết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quả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kiểm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tạo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Quá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trình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lắp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với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Yura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thì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số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lượng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tăng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Giá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thành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Yura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có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ưu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thế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cạnh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hơn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849619"/>
              </p:ext>
            </p:extLst>
          </p:nvPr>
        </p:nvGraphicFramePr>
        <p:xfrm>
          <a:off x="478963" y="1506409"/>
          <a:ext cx="4127044" cy="4231451"/>
        </p:xfrm>
        <a:graphic>
          <a:graphicData uri="http://schemas.openxmlformats.org/drawingml/2006/table">
            <a:tbl>
              <a:tblPr firstRow="1" bandRow="1"/>
              <a:tblGrid>
                <a:gridCol w="302087"/>
                <a:gridCol w="1200150"/>
                <a:gridCol w="1106267"/>
                <a:gridCol w="1518540"/>
              </a:tblGrid>
              <a:tr h="3681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Tên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chi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tiết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Hình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dạng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Chất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liệu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965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Main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Outer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PBT-GF20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Outer housing seal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4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SCREW X 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7" t="20485" b="18793"/>
          <a:stretch/>
        </p:blipFill>
        <p:spPr bwMode="auto">
          <a:xfrm>
            <a:off x="2217369" y="3909198"/>
            <a:ext cx="669654" cy="76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16402" r="7600" b="10101"/>
          <a:stretch>
            <a:fillRect/>
          </a:stretch>
        </p:blipFill>
        <p:spPr bwMode="auto">
          <a:xfrm>
            <a:off x="2239697" y="2979324"/>
            <a:ext cx="616066" cy="7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8" t="9419" r="12852" b="12181"/>
          <a:stretch>
            <a:fillRect/>
          </a:stretch>
        </p:blipFill>
        <p:spPr bwMode="auto">
          <a:xfrm>
            <a:off x="2239697" y="1895258"/>
            <a:ext cx="548244" cy="87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259860" y="4839141"/>
            <a:ext cx="575740" cy="829244"/>
            <a:chOff x="3409047" y="3831127"/>
            <a:chExt cx="575740" cy="82924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3831127"/>
              <a:ext cx="575740" cy="38766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4272706"/>
              <a:ext cx="575740" cy="387665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278698"/>
              </p:ext>
            </p:extLst>
          </p:nvPr>
        </p:nvGraphicFramePr>
        <p:xfrm>
          <a:off x="5330738" y="1538514"/>
          <a:ext cx="4334858" cy="2309639"/>
        </p:xfrm>
        <a:graphic>
          <a:graphicData uri="http://schemas.openxmlformats.org/drawingml/2006/table">
            <a:tbl>
              <a:tblPr firstRow="1" bandRow="1"/>
              <a:tblGrid>
                <a:gridCol w="406351"/>
                <a:gridCol w="3928507"/>
              </a:tblGrid>
              <a:tr h="2690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Lắp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seal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2453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5330738" y="1987412"/>
            <a:ext cx="4122409" cy="1604098"/>
            <a:chOff x="5730203" y="1603505"/>
            <a:chExt cx="2805758" cy="10917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70" b="94745" l="6004" r="97696">
                          <a14:foregroundMark x1="74530" y1="24818" x2="84536" y2="24818"/>
                          <a14:foregroundMark x1="90540" y1="70331" x2="82777" y2="76556"/>
                          <a14:foregroundMark x1="93875" y1="38561" x2="84779" y2="24252"/>
                          <a14:foregroundMark x1="87326" y1="26273" x2="93875" y2="36702"/>
                          <a14:foregroundMark x1="74348" y1="24818" x2="64767" y2="36702"/>
                          <a14:foregroundMark x1="63796" y1="39046" x2="61916" y2="54487"/>
                          <a14:foregroundMark x1="61977" y1="59822" x2="64888" y2="68795"/>
                          <a14:foregroundMark x1="65676" y1="70897" x2="75804" y2="77526"/>
                          <a14:foregroundMark x1="67556" y1="72676" x2="72529" y2="76637"/>
                          <a14:foregroundMark x1="65434" y1="70331" x2="65252" y2="69119"/>
                          <a14:foregroundMark x1="81443" y1="75909" x2="74469" y2="75990"/>
                          <a14:foregroundMark x1="74166" y1="75505" x2="71437" y2="74697"/>
                          <a14:backgroundMark x1="27532" y1="71221" x2="38084" y2="20938"/>
                          <a14:backgroundMark x1="30200" y1="21423" x2="36871" y2="21423"/>
                          <a14:backgroundMark x1="78229" y1="26192" x2="82474" y2="26435"/>
                          <a14:backgroundMark x1="64221" y1="69281" x2="63311" y2="66774"/>
                          <a14:backgroundMark x1="67677" y1="34438" x2="70649" y2="303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203" y="1603505"/>
              <a:ext cx="1455689" cy="109176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61" b="96120" l="8672" r="93208">
                          <a14:backgroundMark x1="23529" y1="56831" x2="24560" y2="42037"/>
                          <a14:backgroundMark x1="15343" y1="88521" x2="14130" y2="87065"/>
                          <a14:backgroundMark x1="13766" y1="12692" x2="14676" y2="10428"/>
                          <a14:backgroundMark x1="85324" y1="56346" x2="85082" y2="40097"/>
                          <a14:backgroundMark x1="86416" y1="19806" x2="84233" y2="17219"/>
                          <a14:backgroundMark x1="85992" y1="78577" x2="86901" y2="76799"/>
                          <a14:backgroundMark x1="56580" y1="35651" x2="58338" y2="32094"/>
                          <a14:backgroundMark x1="57126" y1="63783" x2="59248" y2="6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6" t="3863" r="4638" b="4150"/>
            <a:stretch/>
          </p:blipFill>
          <p:spPr>
            <a:xfrm rot="5400000">
              <a:off x="7648464" y="1773057"/>
              <a:ext cx="993602" cy="78139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7350919" y="2189869"/>
              <a:ext cx="276225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5502"/>
              </p:ext>
            </p:extLst>
          </p:nvPr>
        </p:nvGraphicFramePr>
        <p:xfrm>
          <a:off x="5330738" y="3899740"/>
          <a:ext cx="2139549" cy="1826146"/>
        </p:xfrm>
        <a:graphic>
          <a:graphicData uri="http://schemas.openxmlformats.org/drawingml/2006/table">
            <a:tbl>
              <a:tblPr firstRow="1" bandRow="1"/>
              <a:tblGrid>
                <a:gridCol w="200562"/>
                <a:gridCol w="1938987"/>
              </a:tblGrid>
              <a:tr h="1787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Lắp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screw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(2ea)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48960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072" b="84858" l="8542" r="94639">
                        <a14:foregroundMark x1="77601" y1="35494" x2="13539" y2="35918"/>
                        <a14:foregroundMark x1="84825" y1="70866" x2="85507" y2="67656"/>
                        <a14:foregroundMark x1="10768" y1="43368" x2="11995" y2="35312"/>
                        <a14:foregroundMark x1="9677" y1="43973" x2="9359" y2="31072"/>
                        <a14:foregroundMark x1="10904" y1="32405" x2="80009" y2="32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6" t="34096" r="4972" b="14848"/>
          <a:stretch/>
        </p:blipFill>
        <p:spPr>
          <a:xfrm rot="10800000">
            <a:off x="5464474" y="4657482"/>
            <a:ext cx="1747734" cy="772147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22839"/>
              </p:ext>
            </p:extLst>
          </p:nvPr>
        </p:nvGraphicFramePr>
        <p:xfrm>
          <a:off x="7526047" y="3899740"/>
          <a:ext cx="2139549" cy="1827960"/>
        </p:xfrm>
        <a:graphic>
          <a:graphicData uri="http://schemas.openxmlformats.org/drawingml/2006/table">
            <a:tbl>
              <a:tblPr firstRow="1" bandRow="1"/>
              <a:tblGrid>
                <a:gridCol w="200562"/>
                <a:gridCol w="1938987"/>
              </a:tblGrid>
              <a:tr h="2368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Ass’y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0774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73" marR="54773" marT="54773" marB="5477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54794" marR="5479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026" y1="16354" x2="40845" y2="16778"/>
                        <a14:foregroundMark x1="83735" y1="14718" x2="86960" y2="17505"/>
                        <a14:foregroundMark x1="48114" y1="85948" x2="52067" y2="88189"/>
                        <a14:foregroundMark x1="78328" y1="85282" x2="84189" y2="86493"/>
                        <a14:backgroundMark x1="42799" y1="55542" x2="27624" y2="51363"/>
                        <a14:backgroundMark x1="41572" y1="67474" x2="27715" y2="61114"/>
                        <a14:backgroundMark x1="44798" y1="54452" x2="39164" y2="53180"/>
                        <a14:backgroundMark x1="40300" y1="75651" x2="18219" y2="76257"/>
                        <a14:backgroundMark x1="43026" y1="48334" x2="34257" y2="45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04" t="11170" r="11011" b="6007"/>
          <a:stretch/>
        </p:blipFill>
        <p:spPr>
          <a:xfrm>
            <a:off x="8053467" y="4319688"/>
            <a:ext cx="1139212" cy="13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9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4190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Phân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tích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Khắc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vật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liệu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279124" y="5448755"/>
              <a:ext cx="139462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Kết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quả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kiểm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housing/ Protector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Seal holder/ rear holder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85926"/>
            <a:ext cx="9352745" cy="552377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không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khắc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thông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tin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dòn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điện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inlet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Tiêu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chuẩn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quốc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tế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inlet IEC62196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cần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phải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khắc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thông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tin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dòng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điện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inlet)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04305"/>
              </p:ext>
            </p:extLst>
          </p:nvPr>
        </p:nvGraphicFramePr>
        <p:xfrm>
          <a:off x="461440" y="1514545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메인 하우징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Vật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Số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1-2293540-1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프로텍터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Vật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Số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2303200-1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933268" y="5564418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21771" y="5538898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protector&gt;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 rot="5400000">
            <a:off x="2665490" y="3609564"/>
            <a:ext cx="2368894" cy="1776671"/>
            <a:chOff x="2671784" y="1374372"/>
            <a:chExt cx="2052746" cy="15395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93" b="98868" l="5094" r="979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84" y="1374372"/>
              <a:ext cx="2052746" cy="153956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309938" y="1993106"/>
              <a:ext cx="421481" cy="30718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18362" y="2962639"/>
            <a:ext cx="1732622" cy="2556214"/>
            <a:chOff x="5492548" y="1427671"/>
            <a:chExt cx="1327351" cy="19583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2" b="89006" l="3093" r="87508">
                          <a14:backgroundMark x1="21043" y1="60550" x2="67435" y2="52870"/>
                          <a14:backgroundMark x1="21346" y1="31285" x2="50879" y2="45432"/>
                          <a14:backgroundMark x1="42632" y1="25222" x2="43056" y2="25222"/>
                          <a14:backgroundMark x1="43723" y1="72191" x2="42874" y2="71625"/>
                          <a14:backgroundMark x1="82110" y1="61762" x2="82232" y2="59256"/>
                          <a14:backgroundMark x1="35052" y1="17381" x2="32808" y2="17381"/>
                          <a14:backgroundMark x1="35537" y1="80113" x2="33778" y2="80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t="10545" r="13242" b="14153"/>
            <a:stretch/>
          </p:blipFill>
          <p:spPr>
            <a:xfrm rot="5400000">
              <a:off x="5177073" y="1743146"/>
              <a:ext cx="1958301" cy="132735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722144" y="2978944"/>
              <a:ext cx="619125" cy="2405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565317" y="5579700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protector&gt;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13966" y="3369684"/>
            <a:ext cx="2659264" cy="1994448"/>
            <a:chOff x="213966" y="2777251"/>
            <a:chExt cx="2659264" cy="199444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369" b="95796" l="0" r="100000">
                          <a14:backgroundMark x1="9582" y1="39369" x2="7762" y2="12369"/>
                          <a14:backgroundMark x1="24439" y1="83347" x2="29776" y2="87146"/>
                          <a14:backgroundMark x1="91025" y1="66128" x2="98241" y2="95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6" y="2777251"/>
              <a:ext cx="2659264" cy="199444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51789" y="3374088"/>
              <a:ext cx="1812011" cy="45506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8015446" y="5579700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rear holder&gt;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7564895" y="3699598"/>
            <a:ext cx="2169643" cy="1186976"/>
            <a:chOff x="700088" y="5024447"/>
            <a:chExt cx="1543912" cy="844649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772" b="73713" l="24489" r="88233">
                          <a14:backgroundMark x1="47796" y1="43549" x2="49796" y2="35251"/>
                          <a14:backgroundMark x1="62063" y1="34343" x2="63426" y2="42883"/>
                          <a14:backgroundMark x1="57474" y1="51545" x2="53294" y2="52938"/>
                          <a14:backgroundMark x1="42334" y1="45708" x2="41986" y2="42227"/>
                          <a14:backgroundMark x1="70557" y1="44780" x2="70557" y2="40371"/>
                          <a14:backgroundMark x1="70035" y1="30394" x2="67944" y2="28074"/>
                          <a14:backgroundMark x1="56098" y1="30858" x2="54007" y2="30858"/>
                          <a14:backgroundMark x1="74390" y1="52204" x2="75087" y2="47796"/>
                          <a14:backgroundMark x1="66725" y1="56381" x2="65679" y2="54988"/>
                          <a14:backgroundMark x1="62892" y1="58005" x2="63589" y2="54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26791" r="11638" b="26013"/>
            <a:stretch/>
          </p:blipFill>
          <p:spPr>
            <a:xfrm>
              <a:off x="721361" y="5024447"/>
              <a:ext cx="1522639" cy="844649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700088" y="5175762"/>
              <a:ext cx="142875" cy="4548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459368"/>
              </p:ext>
            </p:extLst>
          </p:nvPr>
        </p:nvGraphicFramePr>
        <p:xfrm>
          <a:off x="5315276" y="1514545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씰 </a:t>
                      </a:r>
                      <a:r>
                        <a:rPr kumimoji="1" lang="ko-KR" altLang="en-US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홀더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Vật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Số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2304512-1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리어홀더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Vật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Số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hiệu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2293849-1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5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4400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Khắc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Vật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liệu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won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16192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khắc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431802" cy="292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actuator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09159"/>
              </p:ext>
            </p:extLst>
          </p:nvPr>
        </p:nvGraphicFramePr>
        <p:xfrm>
          <a:off x="478963" y="1747640"/>
          <a:ext cx="3512901" cy="1376023"/>
        </p:xfrm>
        <a:graphic>
          <a:graphicData uri="http://schemas.openxmlformats.org/drawingml/2006/table">
            <a:tbl>
              <a:tblPr firstRow="1" bandRow="1"/>
              <a:tblGrid>
                <a:gridCol w="924387"/>
                <a:gridCol w="2588514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 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원재료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Main 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protector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PA6-(GF+GB)30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Rear holder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PA66-GF25-FR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Seal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holder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PA6-GF30-FR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875148" y="4473114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18974" y="4463106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protector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2475122" y="3216698"/>
            <a:ext cx="1603138" cy="1202354"/>
            <a:chOff x="2671784" y="1374372"/>
            <a:chExt cx="2052746" cy="153956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93" b="98868" l="5094" r="979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84" y="1374372"/>
              <a:ext cx="2052746" cy="153956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09938" y="1993106"/>
              <a:ext cx="421481" cy="30718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754572" y="4761105"/>
            <a:ext cx="949464" cy="1298083"/>
            <a:chOff x="5492548" y="1427671"/>
            <a:chExt cx="1327351" cy="195830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2" b="89006" l="3093" r="87508">
                          <a14:backgroundMark x1="21043" y1="60550" x2="67435" y2="52870"/>
                          <a14:backgroundMark x1="21346" y1="31285" x2="50879" y2="45432"/>
                          <a14:backgroundMark x1="42632" y1="25222" x2="43056" y2="25222"/>
                          <a14:backgroundMark x1="43723" y1="72191" x2="42874" y2="71625"/>
                          <a14:backgroundMark x1="82110" y1="61762" x2="82232" y2="59256"/>
                          <a14:backgroundMark x1="35052" y1="17381" x2="32808" y2="17381"/>
                          <a14:backgroundMark x1="35537" y1="80113" x2="33778" y2="80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t="10545" r="13242" b="14153"/>
            <a:stretch/>
          </p:blipFill>
          <p:spPr>
            <a:xfrm rot="5400000">
              <a:off x="5177073" y="1743146"/>
              <a:ext cx="1958301" cy="1327351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722144" y="2978944"/>
              <a:ext cx="619125" cy="2405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618974" y="6059188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seal holder&gt;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8963" y="3026041"/>
            <a:ext cx="1982423" cy="1486817"/>
            <a:chOff x="213966" y="2777251"/>
            <a:chExt cx="2659264" cy="199444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369" b="95796" l="0" r="100000">
                          <a14:backgroundMark x1="9582" y1="39369" x2="7762" y2="12369"/>
                          <a14:backgroundMark x1="24439" y1="83347" x2="29776" y2="87146"/>
                          <a14:backgroundMark x1="91025" y1="66128" x2="98241" y2="95311"/>
                          <a14:backgroundMark x1="9853" y1="71229" x2="5451" y2="90503"/>
                          <a14:backgroundMark x1="15094" y1="89106" x2="32914" y2="963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6" y="2777251"/>
              <a:ext cx="2659264" cy="1994448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651789" y="3374088"/>
              <a:ext cx="1812011" cy="45506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8664"/>
              </p:ext>
            </p:extLst>
          </p:nvPr>
        </p:nvGraphicFramePr>
        <p:xfrm>
          <a:off x="4325845" y="1747640"/>
          <a:ext cx="3512901" cy="1136383"/>
        </p:xfrm>
        <a:graphic>
          <a:graphicData uri="http://schemas.openxmlformats.org/drawingml/2006/table">
            <a:tbl>
              <a:tblPr firstRow="1" bandRow="1"/>
              <a:tblGrid>
                <a:gridCol w="924387"/>
                <a:gridCol w="2588514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EV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재료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Main 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PA66-GF25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protector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PBT-GF15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Rear holder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PA6-GF30</a:t>
                      </a:r>
                      <a:endParaRPr kumimoji="1" lang="ko-KR" altLang="en-US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4433888" y="2839230"/>
            <a:ext cx="1356118" cy="1369439"/>
            <a:chOff x="4433888" y="2839991"/>
            <a:chExt cx="1356118" cy="13694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3888" y="2839991"/>
              <a:ext cx="1356118" cy="136943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560219" y="2990850"/>
              <a:ext cx="223837" cy="672034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471965" y="4195710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25845" y="6296444"/>
            <a:ext cx="365521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※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Yura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thông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tin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dòng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điện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/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nguồn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điện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,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số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hiệu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sản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phẩm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,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chứng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nhận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UL mark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78963" y="6296444"/>
            <a:ext cx="34772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※ 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không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khắc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thôn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g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tin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dòng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điện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nguồn</a:t>
            </a:r>
            <a:r>
              <a:rPr kumimoji="1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điện</a:t>
            </a:r>
            <a:endParaRPr kumimoji="1"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65211" y="6059188"/>
            <a:ext cx="122066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protector&gt;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15917" y="4445925"/>
            <a:ext cx="1119249" cy="1523996"/>
            <a:chOff x="6422540" y="2716383"/>
            <a:chExt cx="1119249" cy="15239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2540" y="2716383"/>
              <a:ext cx="1119249" cy="152399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737350" y="3417306"/>
              <a:ext cx="622481" cy="19901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88838" y="2859647"/>
            <a:ext cx="1388609" cy="1321594"/>
            <a:chOff x="6188838" y="2643199"/>
            <a:chExt cx="1388609" cy="13215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0"/>
            <a:srcRect t="16428" b="16673"/>
            <a:stretch/>
          </p:blipFill>
          <p:spPr>
            <a:xfrm>
              <a:off x="6188838" y="2643199"/>
              <a:ext cx="1388609" cy="132159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72275" y="3109658"/>
              <a:ext cx="384175" cy="34273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6224350" y="6059188"/>
            <a:ext cx="163923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rear holder&gt;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9976" y="4889940"/>
            <a:ext cx="1769411" cy="740654"/>
            <a:chOff x="5949976" y="4809754"/>
            <a:chExt cx="1769411" cy="74065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9976" y="4809754"/>
              <a:ext cx="1769411" cy="74065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772275" y="4809754"/>
              <a:ext cx="384175" cy="256908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903418" y="6059089"/>
            <a:ext cx="155796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khắc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rear holder&gt;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1792" y="5024447"/>
            <a:ext cx="1543912" cy="844649"/>
            <a:chOff x="700088" y="5024447"/>
            <a:chExt cx="1543912" cy="84464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772" b="73713" l="24489" r="88233">
                          <a14:backgroundMark x1="47796" y1="43549" x2="49796" y2="35251"/>
                          <a14:backgroundMark x1="62063" y1="34343" x2="63426" y2="42883"/>
                          <a14:backgroundMark x1="57474" y1="51545" x2="53294" y2="52938"/>
                          <a14:backgroundMark x1="42334" y1="45708" x2="41986" y2="42227"/>
                          <a14:backgroundMark x1="70557" y1="44780" x2="70557" y2="40371"/>
                          <a14:backgroundMark x1="70035" y1="30394" x2="67944" y2="28074"/>
                          <a14:backgroundMark x1="56098" y1="30858" x2="54007" y2="30858"/>
                          <a14:backgroundMark x1="74390" y1="52204" x2="75087" y2="47796"/>
                          <a14:backgroundMark x1="66725" y1="56381" x2="65679" y2="54988"/>
                          <a14:backgroundMark x1="62892" y1="58005" x2="63589" y2="54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26791" r="11638" b="26013"/>
            <a:stretch/>
          </p:blipFill>
          <p:spPr>
            <a:xfrm>
              <a:off x="721361" y="5024447"/>
              <a:ext cx="1522639" cy="84464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700088" y="5175762"/>
              <a:ext cx="142875" cy="4548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91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288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Housing </a:t>
            </a:r>
            <a:r>
              <a:rPr kumimoji="0"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dạng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Mô-đun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won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248362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housing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dạng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Mô-đun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251383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housing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dạng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khối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liền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531"/>
              </p:ext>
            </p:extLst>
          </p:nvPr>
        </p:nvGraphicFramePr>
        <p:xfrm>
          <a:off x="617681" y="1780030"/>
          <a:ext cx="3295461" cy="1400793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dirty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sym typeface="Wingdings" panose="05000000000000000000" pitchFamily="2" charset="2"/>
                        </a:rPr>
                        <a:t>housing </a:t>
                      </a:r>
                      <a:r>
                        <a:rPr kumimoji="1" lang="en-US" altLang="ko-KR" sz="1100" dirty="0" err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sym typeface="Wingdings" panose="05000000000000000000" pitchFamily="2" charset="2"/>
                        </a:rPr>
                        <a:t>dạng</a:t>
                      </a:r>
                      <a:r>
                        <a:rPr kumimoji="1" lang="en-US" altLang="ko-KR" sz="1100" dirty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1100" dirty="0" err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sym typeface="Wingdings" panose="05000000000000000000" pitchFamily="2" charset="2"/>
                        </a:rPr>
                        <a:t>Mô-đun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MAIN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OUTER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OUTER HOUSING SEAL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SCREW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X 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2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7" t="20485" b="18793"/>
          <a:stretch/>
        </p:blipFill>
        <p:spPr bwMode="auto">
          <a:xfrm>
            <a:off x="2468557" y="3889898"/>
            <a:ext cx="669654" cy="76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70" y="5097631"/>
            <a:ext cx="1524749" cy="141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38448" y="3204338"/>
            <a:ext cx="36491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Sử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dụng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housing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modun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nên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số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lượng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chi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tiết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nhiều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hơn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–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giảm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ưu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thế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cạnh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tranh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3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16402" r="7600" b="10101"/>
          <a:stretch>
            <a:fillRect/>
          </a:stretch>
        </p:blipFill>
        <p:spPr bwMode="auto">
          <a:xfrm>
            <a:off x="1460129" y="3816890"/>
            <a:ext cx="694166" cy="83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8" t="9419" r="12852" b="12181"/>
          <a:stretch>
            <a:fillRect/>
          </a:stretch>
        </p:blipFill>
        <p:spPr bwMode="auto">
          <a:xfrm>
            <a:off x="547681" y="3700745"/>
            <a:ext cx="624362" cy="99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409047" y="3831127"/>
            <a:ext cx="575740" cy="829244"/>
            <a:chOff x="3409047" y="3831127"/>
            <a:chExt cx="575740" cy="8292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3831127"/>
              <a:ext cx="575740" cy="38766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347" b="59311" l="45219" r="618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36" t="42477" r="36030" b="38819"/>
            <a:stretch/>
          </p:blipFill>
          <p:spPr>
            <a:xfrm>
              <a:off x="3409047" y="4272706"/>
              <a:ext cx="575740" cy="387665"/>
            </a:xfrm>
            <a:prstGeom prst="rect">
              <a:avLst/>
            </a:prstGeom>
          </p:spPr>
        </p:pic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58744"/>
              </p:ext>
            </p:extLst>
          </p:nvPr>
        </p:nvGraphicFramePr>
        <p:xfrm>
          <a:off x="4448853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 </a:t>
                      </a:r>
                      <a:r>
                        <a:rPr kumimoji="1" lang="ko-KR" altLang="en-US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MAIN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FRONT SEAL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309905" y="2695073"/>
            <a:ext cx="36023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Sử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dụng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housing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dạng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khối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liền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nên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số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lượng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chi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tiết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giảm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– tang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ưu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thế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cạnh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tranh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20366" t="22689" r="63077" b="23392"/>
          <a:stretch/>
        </p:blipFill>
        <p:spPr>
          <a:xfrm>
            <a:off x="4762500" y="3581715"/>
            <a:ext cx="1037221" cy="1055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291" y="3581715"/>
            <a:ext cx="1028161" cy="10555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263" b="90672" l="19446" r="85734">
                        <a14:foregroundMark x1="20763" y1="46214" x2="39391" y2="35009"/>
                        <a14:foregroundMark x1="22990" y1="39007" x2="29896" y2="39976"/>
                        <a14:foregroundMark x1="22399" y1="40400" x2="27987" y2="40642"/>
                        <a14:foregroundMark x1="45343" y1="20109" x2="45070" y2="24652"/>
                        <a14:foregroundMark x1="53794" y1="88734" x2="56293" y2="85524"/>
                        <a14:foregroundMark x1="44025" y1="26893" x2="44889" y2="27922"/>
                        <a14:foregroundMark x1="25443" y1="38946" x2="24580" y2="38401"/>
                        <a14:foregroundMark x1="48024" y1="18413" x2="48705" y2="18595"/>
                        <a14:foregroundMark x1="79585" y1="25745" x2="57895" y2="82766"/>
                        <a14:foregroundMark x1="49442" y1="20638" x2="51356" y2="26383"/>
                        <a14:foregroundMark x1="83094" y1="19149" x2="81180" y2="22340"/>
                        <a14:backgroundMark x1="23308" y1="40218" x2="44071" y2="23985"/>
                        <a14:backgroundMark x1="55566" y1="21563" x2="60427" y2="16899"/>
                        <a14:backgroundMark x1="67469" y1="18776" x2="62335" y2="21744"/>
                        <a14:backgroundMark x1="58428" y1="24228" x2="53476" y2="19624"/>
                        <a14:backgroundMark x1="36483" y1="43065" x2="30168" y2="43852"/>
                        <a14:backgroundMark x1="44480" y1="18898" x2="41935" y2="21381"/>
                        <a14:backgroundMark x1="84098" y1="28770" x2="84507" y2="36826"/>
                        <a14:backgroundMark x1="83235" y1="28589" x2="83689" y2="30164"/>
                        <a14:backgroundMark x1="24035" y1="37432" x2="22990" y2="36584"/>
                        <a14:backgroundMark x1="46571" y1="72128" x2="33014" y2="80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7" t="15000" r="14083" b="8666"/>
          <a:stretch/>
        </p:blipFill>
        <p:spPr>
          <a:xfrm>
            <a:off x="1345903" y="4987321"/>
            <a:ext cx="1792308" cy="1531487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318642" y="4667852"/>
            <a:ext cx="116730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296495" y="4667852"/>
            <a:ext cx="119776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&lt;outer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92667" y="4667852"/>
            <a:ext cx="1130438" cy="454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&lt;outer housing</a:t>
            </a:r>
          </a:p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seal&gt;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361729" y="4667852"/>
            <a:ext cx="6767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&lt;screw&gt;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828902" y="4667852"/>
            <a:ext cx="116730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416202" y="4667852"/>
            <a:ext cx="9172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&lt;front seal&gt;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116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5491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Phân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tích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Kết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chống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thoát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nước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19668" y="1025358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Kết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chống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nước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Kết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cấu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thoát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nước</a:t>
            </a:r>
            <a:endParaRPr lang="en-US" altLang="ko-KR" sz="14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với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Yura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thì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số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lượng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seal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chống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nước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tang –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giá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thành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của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Yura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cạnh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hơn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42573"/>
              </p:ext>
            </p:extLst>
          </p:nvPr>
        </p:nvGraphicFramePr>
        <p:xfrm>
          <a:off x="478963" y="1506409"/>
          <a:ext cx="4169342" cy="4231451"/>
        </p:xfrm>
        <a:graphic>
          <a:graphicData uri="http://schemas.openxmlformats.org/drawingml/2006/table">
            <a:tbl>
              <a:tblPr firstRow="1" bandRow="1"/>
              <a:tblGrid>
                <a:gridCol w="482845"/>
                <a:gridCol w="1918278"/>
                <a:gridCol w="1768219"/>
              </a:tblGrid>
              <a:tr h="3681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Tên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chi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tiết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Hình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dạng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6438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Outer housing seal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Seal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mặt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trước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seal holder housing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Seal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mặt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sau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seal holder housing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4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Sea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 AC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wire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Sea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 DC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wire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Pad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seal 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AC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3" b="90461" l="15828" r="96361">
                        <a14:foregroundMark x1="27896" y1="54325" x2="27896" y2="39935"/>
                        <a14:foregroundMark x1="30443" y1="37268" x2="39782" y2="33145"/>
                        <a14:foregroundMark x1="24560" y1="40259" x2="27229" y2="31043"/>
                        <a14:foregroundMark x1="20558" y1="10024" x2="21649" y2="5982"/>
                        <a14:foregroundMark x1="21346" y1="11803" x2="23529" y2="12369"/>
                        <a14:foregroundMark x1="92662" y1="22312" x2="91207" y2="16815"/>
                        <a14:foregroundMark x1="89569" y1="22555" x2="88114" y2="20372"/>
                        <a14:foregroundMark x1="88539" y1="18432" x2="89630" y2="16492"/>
                        <a14:backgroundMark x1="34445" y1="46483" x2="72893" y2="48666"/>
                        <a14:backgroundMark x1="30321" y1="41876" x2="30685" y2="49555"/>
                        <a14:backgroundMark x1="22680" y1="83913" x2="21528" y2="82862"/>
                        <a14:backgroundMark x1="22802" y1="8973" x2="22013" y2="9378"/>
                        <a14:backgroundMark x1="90237" y1="20938" x2="89448" y2="19644"/>
                        <a14:backgroundMark x1="89448" y1="74697" x2="90176" y2="72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240" r="4021" b="9294"/>
          <a:stretch/>
        </p:blipFill>
        <p:spPr>
          <a:xfrm rot="5400000">
            <a:off x="3534002" y="1956681"/>
            <a:ext cx="569664" cy="47751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2592" r="12500" b="9444"/>
          <a:stretch/>
        </p:blipFill>
        <p:spPr>
          <a:xfrm>
            <a:off x="3540100" y="5177129"/>
            <a:ext cx="556804" cy="5008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3547000" y="3955697"/>
            <a:ext cx="620540" cy="43503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689350" y="2514153"/>
            <a:ext cx="292285" cy="640252"/>
            <a:chOff x="2441506" y="3878760"/>
            <a:chExt cx="542072" cy="118741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49" t="15926" r="67222" b="12815"/>
            <a:stretch/>
          </p:blipFill>
          <p:spPr>
            <a:xfrm>
              <a:off x="2916287" y="3878760"/>
              <a:ext cx="67291" cy="1187411"/>
            </a:xfrm>
            <a:prstGeom prst="rect">
              <a:avLst/>
            </a:prstGeom>
          </p:spPr>
        </p:pic>
      </p:grpSp>
      <p:cxnSp>
        <p:nvCxnSpPr>
          <p:cNvPr id="11" name="직선 화살표 연결선 10"/>
          <p:cNvCxnSpPr/>
          <p:nvPr/>
        </p:nvCxnSpPr>
        <p:spPr>
          <a:xfrm flipV="1">
            <a:off x="3505200" y="2285207"/>
            <a:ext cx="184150" cy="3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3822553" y="2939504"/>
            <a:ext cx="130238" cy="88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3689350" y="3148687"/>
            <a:ext cx="292285" cy="640252"/>
            <a:chOff x="2441506" y="3878760"/>
            <a:chExt cx="542072" cy="118741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49" t="15926" r="67222" b="12815"/>
            <a:stretch/>
          </p:blipFill>
          <p:spPr>
            <a:xfrm>
              <a:off x="2916287" y="3878760"/>
              <a:ext cx="67291" cy="1187411"/>
            </a:xfrm>
            <a:prstGeom prst="rect">
              <a:avLst/>
            </a:prstGeom>
          </p:spPr>
        </p:pic>
      </p:grpSp>
      <p:cxnSp>
        <p:nvCxnSpPr>
          <p:cNvPr id="41" name="직선 화살표 연결선 40"/>
          <p:cNvCxnSpPr/>
          <p:nvPr/>
        </p:nvCxnSpPr>
        <p:spPr>
          <a:xfrm flipV="1">
            <a:off x="3660505" y="3562351"/>
            <a:ext cx="126120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3875413" y="3910092"/>
            <a:ext cx="125087" cy="10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3547000" y="4544626"/>
            <a:ext cx="620540" cy="435037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H="1" flipV="1">
            <a:off x="3945100" y="4912374"/>
            <a:ext cx="163273" cy="134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8251523" y="5450516"/>
            <a:ext cx="13356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하우징 하단 배수홀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96421"/>
              </p:ext>
            </p:extLst>
          </p:nvPr>
        </p:nvGraphicFramePr>
        <p:xfrm>
          <a:off x="5404033" y="1506409"/>
          <a:ext cx="4169342" cy="4218116"/>
        </p:xfrm>
        <a:graphic>
          <a:graphicData uri="http://schemas.openxmlformats.org/drawingml/2006/table">
            <a:tbl>
              <a:tblPr firstRow="1" bandRow="1"/>
              <a:tblGrid>
                <a:gridCol w="482845"/>
                <a:gridCol w="1371172"/>
                <a:gridCol w="2315325"/>
              </a:tblGrid>
              <a:tr h="3700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Tên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chi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tiết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Hình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dạng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1282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thoát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nước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housing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thoát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nước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terminal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Dự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tính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thoát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nước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7509954" y="2348513"/>
            <a:ext cx="787131" cy="1308858"/>
            <a:chOff x="421725" y="3492336"/>
            <a:chExt cx="1462258" cy="243147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19466" y1="26192" x2="20012" y2="23848"/>
                          <a14:foregroundMark x1="22317" y1="22150" x2="23711" y2="22393"/>
                          <a14:foregroundMark x1="20679" y1="76960" x2="21589" y2="78335"/>
                          <a14:backgroundMark x1="21225" y1="83104" x2="58338" y2="84802"/>
                          <a14:backgroundMark x1="31959" y1="75909" x2="37599" y2="88521"/>
                          <a14:backgroundMark x1="28987" y1="21989" x2="43360" y2="18270"/>
                          <a14:backgroundMark x1="58702" y1="18836" x2="57611" y2="188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2" t="17986" r="7471" b="18495"/>
            <a:stretch/>
          </p:blipFill>
          <p:spPr>
            <a:xfrm rot="5400000">
              <a:off x="-62883" y="3976944"/>
              <a:ext cx="2431473" cy="1462258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982428" y="441447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1206173" y="441447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927039" y="4600735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1110499" y="4675710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276663" y="4597332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111699" y="4824649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772059" y="4603928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428497" y="4597332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354655" y="5288202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895641" y="5295778"/>
              <a:ext cx="110777" cy="108139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1055110" y="5446582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1201417" y="5448121"/>
              <a:ext cx="110777" cy="10813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530993" y="4447328"/>
            <a:ext cx="563415" cy="1020523"/>
            <a:chOff x="847747" y="3866013"/>
            <a:chExt cx="1316456" cy="2384520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354" b="86069" l="44162" r="85143">
                          <a14:foregroundMark x1="55929" y1="58268" x2="55793" y2="66929"/>
                          <a14:foregroundMark x1="57065" y1="53301" x2="56838" y2="47668"/>
                          <a14:foregroundMark x1="53567" y1="73895" x2="50659" y2="81950"/>
                          <a14:foregroundMark x1="50432" y1="71896" x2="49432" y2="76923"/>
                          <a14:foregroundMark x1="48705" y1="80315" x2="47796" y2="83343"/>
                          <a14:backgroundMark x1="55611" y1="54694" x2="56656" y2="56693"/>
                          <a14:backgroundMark x1="57292" y1="70987" x2="55520" y2="75227"/>
                          <a14:backgroundMark x1="55429" y1="48213" x2="55611" y2="466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8" t="16186" r="13902" b="14030"/>
            <a:stretch/>
          </p:blipFill>
          <p:spPr>
            <a:xfrm>
              <a:off x="847747" y="3866013"/>
              <a:ext cx="1316456" cy="2349033"/>
            </a:xfrm>
            <a:prstGeom prst="rect">
              <a:avLst/>
            </a:prstGeom>
          </p:spPr>
        </p:pic>
        <p:cxnSp>
          <p:nvCxnSpPr>
            <p:cNvPr id="72" name="직선 화살표 연결선 71"/>
            <p:cNvCxnSpPr/>
            <p:nvPr/>
          </p:nvCxnSpPr>
          <p:spPr>
            <a:xfrm flipH="1">
              <a:off x="1381813" y="5179219"/>
              <a:ext cx="6176" cy="107131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1387989" y="4964906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1387989" y="5546604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직사각형 77"/>
          <p:cNvSpPr/>
          <p:nvPr/>
        </p:nvSpPr>
        <p:spPr>
          <a:xfrm>
            <a:off x="7667475" y="3950067"/>
            <a:ext cx="156966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메인하우징 배수홀 위치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298191" y="5472827"/>
            <a:ext cx="108411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hướng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8450268" y="4578534"/>
            <a:ext cx="938133" cy="815768"/>
            <a:chOff x="2434485" y="4566629"/>
            <a:chExt cx="1545307" cy="1343745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94" b="79952" l="29169" r="86552">
                          <a14:foregroundMark x1="38982" y1="15990" x2="75829" y2="14052"/>
                          <a14:foregroundMark x1="81781" y1="23380" x2="78782" y2="19200"/>
                          <a14:foregroundMark x1="77192" y1="11690" x2="77283" y2="17565"/>
                          <a14:foregroundMark x1="80827" y1="19200" x2="77828" y2="19200"/>
                          <a14:foregroundMark x1="81690" y1="20170" x2="80827" y2="22108"/>
                          <a14:foregroundMark x1="83644" y1="25742" x2="82281" y2="24470"/>
                          <a14:backgroundMark x1="79509" y1="15021" x2="83553" y2="20715"/>
                          <a14:backgroundMark x1="36075" y1="66142" x2="42390" y2="71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5640" r="13773" b="27693"/>
            <a:stretch/>
          </p:blipFill>
          <p:spPr>
            <a:xfrm>
              <a:off x="2434485" y="4566629"/>
              <a:ext cx="1545307" cy="1343745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2654300" y="5241925"/>
              <a:ext cx="1076325" cy="37147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637704" y="2374305"/>
            <a:ext cx="614653" cy="1306458"/>
            <a:chOff x="2709253" y="2908266"/>
            <a:chExt cx="614653" cy="1306458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22862" y1="63541" x2="23166" y2="58448"/>
                          <a14:foregroundMark x1="47847" y1="35812" x2="41055" y2="26435"/>
                          <a14:foregroundMark x1="63978" y1="38884" x2="73438" y2="37833"/>
                          <a14:foregroundMark x1="72529" y1="36702" x2="71983" y2="30477"/>
                          <a14:foregroundMark x1="73075" y1="31770" x2="78532" y2="30639"/>
                          <a14:foregroundMark x1="79018" y1="29911" x2="80837" y2="28133"/>
                          <a14:foregroundMark x1="56640" y1="33226" x2="54457" y2="34681"/>
                          <a14:backgroundMark x1="32747" y1="77203" x2="16555" y2="59095"/>
                          <a14:backgroundMark x1="40024" y1="28860" x2="39478" y2="26920"/>
                          <a14:backgroundMark x1="46331" y1="38480" x2="46028" y2="38965"/>
                          <a14:backgroundMark x1="50819" y1="37268" x2="51910" y2="37833"/>
                          <a14:backgroundMark x1="58035" y1="34923" x2="62341" y2="36944"/>
                          <a14:backgroundMark x1="73802" y1="33630" x2="78714" y2="41310"/>
                          <a14:backgroundMark x1="81443" y1="56184" x2="84112" y2="58690"/>
                          <a14:backgroundMark x1="31959" y1="51496" x2="31777" y2="13339"/>
                          <a14:backgroundMark x1="23105" y1="12773" x2="17768" y2="62571"/>
                          <a14:backgroundMark x1="24075" y1="47939" x2="30807" y2="28052"/>
                          <a14:backgroundMark x1="78896" y1="43007" x2="78593" y2="46888"/>
                          <a14:backgroundMark x1="79745" y1="56184" x2="81504" y2="57397"/>
                          <a14:backgroundMark x1="78108" y1="47454" x2="77987" y2="41310"/>
                          <a14:backgroundMark x1="53002" y1="36297" x2="50637" y2="38480"/>
                          <a14:backgroundMark x1="50212" y1="36540" x2="52699" y2="35570"/>
                          <a14:backgroundMark x1="64342" y1="34438" x2="62765" y2="35166"/>
                          <a14:backgroundMark x1="58460" y1="22312" x2="65979" y2="19159"/>
                          <a14:backgroundMark x1="57732" y1="52870" x2="57126" y2="51819"/>
                          <a14:backgroundMark x1="52820" y1="95069" x2="52820" y2="95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0" t="38783" r="12307" b="19869"/>
            <a:stretch/>
          </p:blipFill>
          <p:spPr>
            <a:xfrm rot="5400000">
              <a:off x="2363351" y="3254168"/>
              <a:ext cx="1306458" cy="614653"/>
            </a:xfrm>
            <a:prstGeom prst="rect">
              <a:avLst/>
            </a:prstGeom>
          </p:spPr>
        </p:pic>
        <p:sp>
          <p:nvSpPr>
            <p:cNvPr id="54" name="타원 53"/>
            <p:cNvSpPr/>
            <p:nvPr/>
          </p:nvSpPr>
          <p:spPr>
            <a:xfrm>
              <a:off x="3085004" y="3585178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5" name="직사각형 78"/>
          <p:cNvSpPr/>
          <p:nvPr/>
        </p:nvSpPr>
        <p:spPr>
          <a:xfrm>
            <a:off x="8335611" y="5736607"/>
            <a:ext cx="108411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lỗ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nước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dưới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894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945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Kết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chống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nước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1436" y="1394385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236868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won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22216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chống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nước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221419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NE EV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chống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nước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10665"/>
              </p:ext>
            </p:extLst>
          </p:nvPr>
        </p:nvGraphicFramePr>
        <p:xfrm>
          <a:off x="4448853" y="1780030"/>
          <a:ext cx="3295461" cy="794671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housing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font seal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tube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giãn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nở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nhiệt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phần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lắp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AC/DC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3" b="90461" l="15828" r="96361">
                        <a14:foregroundMark x1="27896" y1="54325" x2="27896" y2="39935"/>
                        <a14:foregroundMark x1="30443" y1="37268" x2="39782" y2="33145"/>
                        <a14:foregroundMark x1="24560" y1="40259" x2="27229" y2="31043"/>
                        <a14:foregroundMark x1="20558" y1="10024" x2="21649" y2="5982"/>
                        <a14:foregroundMark x1="21346" y1="11803" x2="23529" y2="12369"/>
                        <a14:foregroundMark x1="92662" y1="22312" x2="91207" y2="16815"/>
                        <a14:foregroundMark x1="89569" y1="22555" x2="88114" y2="20372"/>
                        <a14:foregroundMark x1="88539" y1="18432" x2="89630" y2="16492"/>
                        <a14:backgroundMark x1="34445" y1="46483" x2="72893" y2="48666"/>
                        <a14:backgroundMark x1="30321" y1="41876" x2="30685" y2="49555"/>
                        <a14:backgroundMark x1="22680" y1="83913" x2="21528" y2="82862"/>
                        <a14:backgroundMark x1="22802" y1="8973" x2="22013" y2="9378"/>
                        <a14:backgroundMark x1="90237" y1="20938" x2="89448" y2="19644"/>
                        <a14:backgroundMark x1="89448" y1="74697" x2="90176" y2="72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2240" r="4021" b="9294"/>
          <a:stretch/>
        </p:blipFill>
        <p:spPr>
          <a:xfrm rot="5400000">
            <a:off x="796754" y="4135713"/>
            <a:ext cx="1001163" cy="839211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8778"/>
              </p:ext>
            </p:extLst>
          </p:nvPr>
        </p:nvGraphicFramePr>
        <p:xfrm>
          <a:off x="623354" y="1780030"/>
          <a:ext cx="3295461" cy="2010393"/>
        </p:xfrm>
        <a:graphic>
          <a:graphicData uri="http://schemas.openxmlformats.org/drawingml/2006/table">
            <a:tbl>
              <a:tblPr firstRow="1" bandRow="1"/>
              <a:tblGrid>
                <a:gridCol w="441862"/>
                <a:gridCol w="2853599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seal outer housing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seal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mặt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trước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housing seal holder (housing)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seal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mặt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sau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housing seal holder (protector)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seal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lỗ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wire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AC)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seal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lỗ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wire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(DC)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Sử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dụng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pad seal </a:t>
                      </a:r>
                      <a:r>
                        <a:rPr kumimoji="1" lang="en-US" altLang="ko-KR" sz="10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phần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AC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2592" r="12500" b="9444"/>
          <a:stretch/>
        </p:blipFill>
        <p:spPr>
          <a:xfrm>
            <a:off x="2592559" y="5501173"/>
            <a:ext cx="1000430" cy="899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351" b="82943" l="20133" r="89569">
                        <a14:backgroundMark x1="54033" y1="35489" x2="54518" y2="34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23" r="10264" b="16592"/>
          <a:stretch/>
        </p:blipFill>
        <p:spPr>
          <a:xfrm>
            <a:off x="679859" y="5400234"/>
            <a:ext cx="1352098" cy="94790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398446" y="3999884"/>
            <a:ext cx="1425842" cy="1187411"/>
            <a:chOff x="2441506" y="3878760"/>
            <a:chExt cx="1425842" cy="118741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37" b="69361" l="13584" r="91025">
                          <a14:backgroundMark x1="35658" y1="55861" x2="29594" y2="58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2" t="22978" r="8075" b="29873"/>
            <a:stretch/>
          </p:blipFill>
          <p:spPr>
            <a:xfrm rot="5400000">
              <a:off x="2140158" y="4254372"/>
              <a:ext cx="1091273" cy="48857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006" b="86419" l="32868" r="723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8" t="15926" r="27444" b="12815"/>
            <a:stretch/>
          </p:blipFill>
          <p:spPr>
            <a:xfrm>
              <a:off x="2983578" y="3878760"/>
              <a:ext cx="883770" cy="118741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837" y="2822510"/>
            <a:ext cx="1142044" cy="1117467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6224003" y="3218986"/>
            <a:ext cx="1271638" cy="570010"/>
            <a:chOff x="6295231" y="4500034"/>
            <a:chExt cx="2416526" cy="1083203"/>
          </a:xfrm>
        </p:grpSpPr>
        <p:pic>
          <p:nvPicPr>
            <p:cNvPr id="40" name="그림 7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8052">
              <a:off x="6295231" y="4500034"/>
              <a:ext cx="1944193" cy="108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그림 2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1"/>
            <a:stretch/>
          </p:blipFill>
          <p:spPr bwMode="auto">
            <a:xfrm>
              <a:off x="7505700" y="4803784"/>
              <a:ext cx="1206057" cy="522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그룹 4257"/>
          <p:cNvGrpSpPr>
            <a:grpSpLocks/>
          </p:cNvGrpSpPr>
          <p:nvPr/>
        </p:nvGrpSpPr>
        <p:grpSpPr bwMode="auto">
          <a:xfrm>
            <a:off x="587840" y="4334730"/>
            <a:ext cx="450850" cy="246221"/>
            <a:chOff x="1814778" y="5473064"/>
            <a:chExt cx="661440" cy="360515"/>
          </a:xfrm>
        </p:grpSpPr>
        <p:sp>
          <p:nvSpPr>
            <p:cNvPr id="28" name="타원 27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2210456" y="5676400"/>
              <a:ext cx="265762" cy="61393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30"/>
            <p:cNvSpPr txBox="1">
              <a:spLocks noChangeArrowheads="1"/>
            </p:cNvSpPr>
            <p:nvPr/>
          </p:nvSpPr>
          <p:spPr bwMode="auto">
            <a:xfrm>
              <a:off x="1814778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1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43" name="그룹 4257"/>
          <p:cNvGrpSpPr>
            <a:grpSpLocks/>
          </p:cNvGrpSpPr>
          <p:nvPr/>
        </p:nvGrpSpPr>
        <p:grpSpPr bwMode="auto">
          <a:xfrm>
            <a:off x="2107992" y="4281193"/>
            <a:ext cx="450850" cy="246221"/>
            <a:chOff x="1814778" y="5473064"/>
            <a:chExt cx="661440" cy="360515"/>
          </a:xfrm>
        </p:grpSpPr>
        <p:sp>
          <p:nvSpPr>
            <p:cNvPr id="44" name="타원 43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 bwMode="auto">
            <a:xfrm>
              <a:off x="2210456" y="5676400"/>
              <a:ext cx="265762" cy="61393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30"/>
            <p:cNvSpPr txBox="1">
              <a:spLocks noChangeArrowheads="1"/>
            </p:cNvSpPr>
            <p:nvPr/>
          </p:nvSpPr>
          <p:spPr bwMode="auto">
            <a:xfrm>
              <a:off x="1814778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47" name="그룹 4257"/>
          <p:cNvGrpSpPr>
            <a:grpSpLocks/>
          </p:cNvGrpSpPr>
          <p:nvPr/>
        </p:nvGrpSpPr>
        <p:grpSpPr bwMode="auto">
          <a:xfrm flipH="1">
            <a:off x="2658243" y="4899910"/>
            <a:ext cx="387825" cy="313821"/>
            <a:chOff x="1852584" y="5374085"/>
            <a:chExt cx="568976" cy="459494"/>
          </a:xfrm>
        </p:grpSpPr>
        <p:sp>
          <p:nvSpPr>
            <p:cNvPr id="48" name="타원 47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 bwMode="auto">
            <a:xfrm flipV="1">
              <a:off x="2210454" y="5374085"/>
              <a:ext cx="211106" cy="302315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1" name="그룹 4257"/>
          <p:cNvGrpSpPr>
            <a:grpSpLocks/>
          </p:cNvGrpSpPr>
          <p:nvPr/>
        </p:nvGrpSpPr>
        <p:grpSpPr bwMode="auto">
          <a:xfrm flipH="1">
            <a:off x="1405914" y="5185325"/>
            <a:ext cx="554945" cy="276734"/>
            <a:chOff x="1852584" y="5473064"/>
            <a:chExt cx="814157" cy="405192"/>
          </a:xfrm>
        </p:grpSpPr>
        <p:sp>
          <p:nvSpPr>
            <p:cNvPr id="52" name="타원 51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직선 연결선 52"/>
            <p:cNvCxnSpPr>
              <a:endCxn id="12" idx="0"/>
            </p:cNvCxnSpPr>
            <p:nvPr/>
          </p:nvCxnSpPr>
          <p:spPr bwMode="auto">
            <a:xfrm>
              <a:off x="2210454" y="5676400"/>
              <a:ext cx="456287" cy="201856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63" name="그룹 4257"/>
          <p:cNvGrpSpPr>
            <a:grpSpLocks/>
          </p:cNvGrpSpPr>
          <p:nvPr/>
        </p:nvGrpSpPr>
        <p:grpSpPr bwMode="auto">
          <a:xfrm flipH="1">
            <a:off x="1524040" y="5780637"/>
            <a:ext cx="554945" cy="276734"/>
            <a:chOff x="1852584" y="5473064"/>
            <a:chExt cx="814157" cy="405192"/>
          </a:xfrm>
        </p:grpSpPr>
        <p:sp>
          <p:nvSpPr>
            <p:cNvPr id="64" name="타원 63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 bwMode="auto">
            <a:xfrm>
              <a:off x="2210454" y="5676400"/>
              <a:ext cx="456287" cy="201856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69" name="그룹 4257"/>
          <p:cNvGrpSpPr>
            <a:grpSpLocks/>
          </p:cNvGrpSpPr>
          <p:nvPr/>
        </p:nvGrpSpPr>
        <p:grpSpPr bwMode="auto">
          <a:xfrm flipH="1">
            <a:off x="3244850" y="5707614"/>
            <a:ext cx="690764" cy="313857"/>
            <a:chOff x="1852584" y="5473064"/>
            <a:chExt cx="1013416" cy="459547"/>
          </a:xfrm>
        </p:grpSpPr>
        <p:sp>
          <p:nvSpPr>
            <p:cNvPr id="70" name="타원 69"/>
            <p:cNvSpPr/>
            <p:nvPr/>
          </p:nvSpPr>
          <p:spPr bwMode="auto">
            <a:xfrm>
              <a:off x="1964341" y="5556757"/>
              <a:ext cx="246115" cy="239287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2210454" y="5676399"/>
              <a:ext cx="655546" cy="256212"/>
            </a:xfrm>
            <a:prstGeom prst="line">
              <a:avLst/>
            </a:prstGeom>
            <a:ln w="9525">
              <a:solidFill>
                <a:srgbClr val="FF0000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130"/>
            <p:cNvSpPr txBox="1">
              <a:spLocks noChangeArrowheads="1"/>
            </p:cNvSpPr>
            <p:nvPr/>
          </p:nvSpPr>
          <p:spPr bwMode="auto">
            <a:xfrm>
              <a:off x="1852584" y="5473064"/>
              <a:ext cx="505115" cy="360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</a:t>
              </a:r>
              <a:endPara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4348481" y="3939977"/>
            <a:ext cx="23246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sử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dụng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main housing front seal)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69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2865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Kết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thoát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nước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원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217995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thoát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nước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13463" y="1452597"/>
            <a:ext cx="21725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NE EV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Kết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cấu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thoát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nước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49948" y="2780723"/>
            <a:ext cx="962444" cy="1600372"/>
            <a:chOff x="640396" y="2825121"/>
            <a:chExt cx="962444" cy="160037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9466" y1="26192" x2="20012" y2="23848"/>
                          <a14:foregroundMark x1="22317" y1="22150" x2="23711" y2="22393"/>
                          <a14:foregroundMark x1="20679" y1="76960" x2="21589" y2="78335"/>
                          <a14:backgroundMark x1="21225" y1="83104" x2="58338" y2="84802"/>
                          <a14:backgroundMark x1="31959" y1="75909" x2="37599" y2="88521"/>
                          <a14:backgroundMark x1="28987" y1="21989" x2="43360" y2="18270"/>
                          <a14:backgroundMark x1="58702" y1="18836" x2="57611" y2="188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2" t="17986" r="7471" b="18495"/>
            <a:stretch/>
          </p:blipFill>
          <p:spPr>
            <a:xfrm rot="5400000">
              <a:off x="321432" y="3144085"/>
              <a:ext cx="1600372" cy="962444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009445" y="3432061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156712" y="3432061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72989" y="3554658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093740" y="3604006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203108" y="3552419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094530" y="3702037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870982" y="3556760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303044" y="3552419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254441" y="4007143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952323" y="4012129"/>
              <a:ext cx="72912" cy="71176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1057284" y="4111387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1153582" y="4112400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11119" y="4687910"/>
            <a:ext cx="857860" cy="1553858"/>
            <a:chOff x="847747" y="3866013"/>
            <a:chExt cx="1316456" cy="23845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354" b="86069" l="44162" r="85143">
                          <a14:foregroundMark x1="55929" y1="58268" x2="55793" y2="66929"/>
                          <a14:foregroundMark x1="57065" y1="53301" x2="56838" y2="47668"/>
                          <a14:foregroundMark x1="53567" y1="73895" x2="50659" y2="81950"/>
                          <a14:foregroundMark x1="50432" y1="71896" x2="49432" y2="76923"/>
                          <a14:foregroundMark x1="48705" y1="80315" x2="47796" y2="83343"/>
                          <a14:backgroundMark x1="55611" y1="54694" x2="56656" y2="56693"/>
                          <a14:backgroundMark x1="57292" y1="70987" x2="55520" y2="75227"/>
                          <a14:backgroundMark x1="55429" y1="48213" x2="55611" y2="46638"/>
                          <a14:backgroundMark x1="57386" y1="42235" x2="57386" y2="34659"/>
                          <a14:backgroundMark x1="63393" y1="75397" x2="63318" y2="787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8" t="16186" r="13902" b="14030"/>
            <a:stretch/>
          </p:blipFill>
          <p:spPr>
            <a:xfrm>
              <a:off x="847747" y="3866013"/>
              <a:ext cx="1316456" cy="2349033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H="1">
              <a:off x="1381813" y="5179219"/>
              <a:ext cx="6176" cy="107131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1387989" y="4964906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1387989" y="5546604"/>
              <a:ext cx="290792" cy="21431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95891" y="4902194"/>
            <a:ext cx="1412974" cy="1228673"/>
            <a:chOff x="2434485" y="4566629"/>
            <a:chExt cx="1545307" cy="134374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94" b="79952" l="29169" r="86552">
                          <a14:foregroundMark x1="38982" y1="15990" x2="75829" y2="14052"/>
                          <a14:foregroundMark x1="81781" y1="23380" x2="78782" y2="19200"/>
                          <a14:foregroundMark x1="77192" y1="11690" x2="77283" y2="17565"/>
                          <a14:foregroundMark x1="80827" y1="19200" x2="77828" y2="19200"/>
                          <a14:foregroundMark x1="81690" y1="20170" x2="80827" y2="22108"/>
                          <a14:foregroundMark x1="83644" y1="25742" x2="82281" y2="24470"/>
                          <a14:backgroundMark x1="79509" y1="15021" x2="83553" y2="20715"/>
                          <a14:backgroundMark x1="36075" y1="66142" x2="42390" y2="71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7" t="5640" r="13773" b="27693"/>
            <a:stretch/>
          </p:blipFill>
          <p:spPr>
            <a:xfrm>
              <a:off x="2434485" y="4566629"/>
              <a:ext cx="1545307" cy="1343745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2654300" y="5241925"/>
              <a:ext cx="1076325" cy="37147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718074" y="4337245"/>
            <a:ext cx="140936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vị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trí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lỗ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nước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Main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72250" y="6226973"/>
            <a:ext cx="162256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dự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tính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hướng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4132" y="6225018"/>
            <a:ext cx="200728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lỗ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nước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dưới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housing&gt;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581145" y="3019792"/>
            <a:ext cx="1239200" cy="1273123"/>
            <a:chOff x="4911913" y="3360275"/>
            <a:chExt cx="2424025" cy="249038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913" y="3360275"/>
              <a:ext cx="2424025" cy="2490383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5960995" y="439786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6228813" y="439786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6096583" y="4719343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5910218" y="4605466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277021" y="4605466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096583" y="5481553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710820" y="4167994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485140" y="4167994"/>
              <a:ext cx="158750" cy="1388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5858825" y="5393578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6327933" y="5393578"/>
              <a:ext cx="158750" cy="138897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5162045" y="4765439"/>
            <a:ext cx="2075465" cy="1418353"/>
            <a:chOff x="4471178" y="4762437"/>
            <a:chExt cx="2418835" cy="165300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1178" y="4762437"/>
              <a:ext cx="2418835" cy="1583907"/>
            </a:xfrm>
            <a:prstGeom prst="rect">
              <a:avLst/>
            </a:prstGeom>
          </p:spPr>
        </p:pic>
        <p:cxnSp>
          <p:nvCxnSpPr>
            <p:cNvPr id="98" name="직선 화살표 연결선 97"/>
            <p:cNvCxnSpPr/>
            <p:nvPr/>
          </p:nvCxnSpPr>
          <p:spPr>
            <a:xfrm>
              <a:off x="5565253" y="6103144"/>
              <a:ext cx="0" cy="31230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4905743" y="6105525"/>
              <a:ext cx="659238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4905743" y="5510213"/>
              <a:ext cx="0" cy="59293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직사각형 104"/>
          <p:cNvSpPr/>
          <p:nvPr/>
        </p:nvSpPr>
        <p:spPr>
          <a:xfrm>
            <a:off x="5470217" y="6183792"/>
            <a:ext cx="17074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dự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tính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hướng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&gt;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412819" y="4368680"/>
            <a:ext cx="1409360" cy="454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vị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trí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lỗ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nước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Main housing&gt;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527277"/>
              </p:ext>
            </p:extLst>
          </p:nvPr>
        </p:nvGraphicFramePr>
        <p:xfrm>
          <a:off x="623354" y="1780030"/>
          <a:ext cx="3295461" cy="796410"/>
        </p:xfrm>
        <a:graphic>
          <a:graphicData uri="http://schemas.openxmlformats.org/drawingml/2006/table">
            <a:tbl>
              <a:tblPr firstRow="1" bandRow="1"/>
              <a:tblGrid>
                <a:gridCol w="672046"/>
                <a:gridCol w="2623415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thoát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nước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Phần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terminal 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Housing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605616" y="2908266"/>
            <a:ext cx="1018739" cy="1306458"/>
            <a:chOff x="2709252" y="2908266"/>
            <a:chExt cx="1018739" cy="1306458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2862" y1="63541" x2="23166" y2="58448"/>
                          <a14:foregroundMark x1="47847" y1="35812" x2="41055" y2="26435"/>
                          <a14:foregroundMark x1="63978" y1="38884" x2="73438" y2="37833"/>
                          <a14:foregroundMark x1="72529" y1="36702" x2="71983" y2="30477"/>
                          <a14:foregroundMark x1="73075" y1="31770" x2="78532" y2="30639"/>
                          <a14:foregroundMark x1="79018" y1="29911" x2="80837" y2="28133"/>
                          <a14:foregroundMark x1="56640" y1="33226" x2="54457" y2="34681"/>
                          <a14:backgroundMark x1="32747" y1="77203" x2="16555" y2="59095"/>
                          <a14:backgroundMark x1="40024" y1="28860" x2="39478" y2="26920"/>
                          <a14:backgroundMark x1="46331" y1="38480" x2="46028" y2="38965"/>
                          <a14:backgroundMark x1="50819" y1="37268" x2="51910" y2="37833"/>
                          <a14:backgroundMark x1="58035" y1="34923" x2="62341" y2="36944"/>
                          <a14:backgroundMark x1="73802" y1="33630" x2="78714" y2="41310"/>
                          <a14:backgroundMark x1="81443" y1="56184" x2="84112" y2="58690"/>
                          <a14:backgroundMark x1="31959" y1="51496" x2="31777" y2="13339"/>
                          <a14:backgroundMark x1="23105" y1="12773" x2="17768" y2="62571"/>
                          <a14:backgroundMark x1="24075" y1="47939" x2="30807" y2="28052"/>
                          <a14:backgroundMark x1="78896" y1="43007" x2="78593" y2="46888"/>
                          <a14:backgroundMark x1="79745" y1="56184" x2="81504" y2="57397"/>
                          <a14:backgroundMark x1="78108" y1="47454" x2="77987" y2="41310"/>
                          <a14:backgroundMark x1="53002" y1="36297" x2="50637" y2="38480"/>
                          <a14:backgroundMark x1="50212" y1="36540" x2="52699" y2="35570"/>
                          <a14:backgroundMark x1="64342" y1="34438" x2="62765" y2="35166"/>
                          <a14:backgroundMark x1="58460" y1="22312" x2="65979" y2="19159"/>
                          <a14:backgroundMark x1="57732" y1="52870" x2="57126" y2="51819"/>
                          <a14:backgroundMark x1="52820" y1="95069" x2="52820" y2="95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0" t="11600" r="12307" b="19869"/>
            <a:stretch/>
          </p:blipFill>
          <p:spPr>
            <a:xfrm rot="5400000">
              <a:off x="2565393" y="3052125"/>
              <a:ext cx="1306458" cy="1018739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3085004" y="3585178"/>
              <a:ext cx="72912" cy="711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2197372" y="4337191"/>
            <a:ext cx="203934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lỗ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thoát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nước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bên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trong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giữa</a:t>
            </a:r>
            <a:endParaRPr kumimoji="1"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Main housing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24334"/>
              </p:ext>
            </p:extLst>
          </p:nvPr>
        </p:nvGraphicFramePr>
        <p:xfrm>
          <a:off x="4452845" y="1780030"/>
          <a:ext cx="3295461" cy="796410"/>
        </p:xfrm>
        <a:graphic>
          <a:graphicData uri="http://schemas.openxmlformats.org/drawingml/2006/table">
            <a:tbl>
              <a:tblPr firstRow="1" bandRow="1"/>
              <a:tblGrid>
                <a:gridCol w="672046"/>
                <a:gridCol w="2623415"/>
              </a:tblGrid>
              <a:tr h="18854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 EV T-CAR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lỗ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thoát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nước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303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Phần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terminal 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3061"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Housing 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14" marR="36014" marT="0" marB="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32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5790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Phân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tích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PCB /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cảm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biến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nhiệt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cable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279124" y="5448755"/>
              <a:ext cx="139462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Kết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quả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kiểm</a:t>
              </a:r>
              <a:r>
                <a:rPr kumimoji="0" lang="en-US" altLang="ko-KR" sz="12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Inlet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Hình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dạng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Sử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dụngPCB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nên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tối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ưu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hóa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không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gian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nhưng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yếu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thế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về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cạnh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tranh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giá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thành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9124"/>
              </p:ext>
            </p:extLst>
          </p:nvPr>
        </p:nvGraphicFramePr>
        <p:xfrm>
          <a:off x="478963" y="4236696"/>
          <a:ext cx="4169343" cy="144802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381794" y="3741904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Đường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kính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dây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SQ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1450704" y="1778032"/>
            <a:ext cx="2190815" cy="1718579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15" idx="3"/>
          </p:cNvCxnSpPr>
          <p:nvPr/>
        </p:nvCxnSpPr>
        <p:spPr>
          <a:xfrm flipH="1" flipV="1">
            <a:off x="1007225" y="3018321"/>
            <a:ext cx="1054739" cy="10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15" idx="3"/>
          </p:cNvCxnSpPr>
          <p:nvPr/>
        </p:nvCxnSpPr>
        <p:spPr>
          <a:xfrm flipH="1" flipV="1">
            <a:off x="1007225" y="3018321"/>
            <a:ext cx="1814867" cy="10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5009" y="2846263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Phần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tiếp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xúc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với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terminal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tín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hiệu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2598335" y="2761443"/>
            <a:ext cx="858464" cy="67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153403" y="2589385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Điện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trở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7" name="직선 화살표 연결선 46"/>
          <p:cNvCxnSpPr>
            <a:endCxn id="48" idx="3"/>
          </p:cNvCxnSpPr>
          <p:nvPr/>
        </p:nvCxnSpPr>
        <p:spPr>
          <a:xfrm flipH="1" flipV="1">
            <a:off x="1057294" y="1844132"/>
            <a:ext cx="489590" cy="312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55078" y="1672074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Phần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nối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cảm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biến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nhiệt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826390" y="3254850"/>
            <a:ext cx="858464" cy="67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627444" y="3082792"/>
            <a:ext cx="902216" cy="3441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Phần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tiếp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xúc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terminal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ối</a:t>
            </a:r>
            <a:r>
              <a:rPr lang="en-US" altLang="ko-KR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đất</a:t>
            </a:r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794781"/>
              </p:ext>
            </p:extLst>
          </p:nvPr>
        </p:nvGraphicFramePr>
        <p:xfrm>
          <a:off x="5387554" y="1485900"/>
          <a:ext cx="4169343" cy="4218214"/>
        </p:xfrm>
        <a:graphic>
          <a:graphicData uri="http://schemas.openxmlformats.org/drawingml/2006/table">
            <a:tbl>
              <a:tblPr firstRow="1" bandRow="1"/>
              <a:tblGrid>
                <a:gridCol w="2093101"/>
                <a:gridCol w="2076242"/>
              </a:tblGrid>
              <a:tr h="28466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5535356" y="2863236"/>
            <a:ext cx="1635362" cy="12828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7" t="22467" r="33568" b="22274"/>
          <a:stretch/>
        </p:blipFill>
        <p:spPr>
          <a:xfrm rot="5400000">
            <a:off x="5710265" y="1429089"/>
            <a:ext cx="1251200" cy="141350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981924" y="2312015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71023" y="2312015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4"/>
          </p:cNvCxnSpPr>
          <p:nvPr/>
        </p:nvCxnSpPr>
        <p:spPr>
          <a:xfrm>
            <a:off x="6108924" y="2578503"/>
            <a:ext cx="0" cy="11678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695843" y="2578503"/>
            <a:ext cx="0" cy="11767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981924" y="3755281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26918" y="3755281"/>
            <a:ext cx="254000" cy="266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634147" y="2177877"/>
            <a:ext cx="1848906" cy="1051007"/>
            <a:chOff x="7151877" y="1606862"/>
            <a:chExt cx="2524979" cy="1435319"/>
          </a:xfrm>
        </p:grpSpPr>
        <p:grpSp>
          <p:nvGrpSpPr>
            <p:cNvPr id="39" name="그룹 38"/>
            <p:cNvGrpSpPr/>
            <p:nvPr/>
          </p:nvGrpSpPr>
          <p:grpSpPr>
            <a:xfrm>
              <a:off x="7151877" y="1606862"/>
              <a:ext cx="2524979" cy="1435319"/>
              <a:chOff x="7136359" y="1570895"/>
              <a:chExt cx="2524979" cy="143531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0491" y="1570895"/>
                <a:ext cx="1879395" cy="1435319"/>
              </a:xfrm>
              <a:prstGeom prst="rect">
                <a:avLst/>
              </a:prstGeom>
            </p:spPr>
          </p:pic>
          <p:sp>
            <p:nvSpPr>
              <p:cNvPr id="38" name="타원 37"/>
              <p:cNvSpPr/>
              <p:nvPr/>
            </p:nvSpPr>
            <p:spPr>
              <a:xfrm>
                <a:off x="7136359" y="1839808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DC+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9033706" y="1864231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DC-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7650638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8891014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6061880" y="5425339"/>
            <a:ext cx="294124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cố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định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PCB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cảm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biến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nhiệt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phần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dưới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rear holder DC 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980241" y="4411610"/>
            <a:ext cx="1227681" cy="1041503"/>
            <a:chOff x="5798457" y="4295265"/>
            <a:chExt cx="1444172" cy="122516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10450" r="100000">
                          <a14:foregroundMark x1="15129" y1="2968" x2="13448" y2="25318"/>
                          <a14:foregroundMark x1="32849" y1="44518" x2="66470" y2="52271"/>
                          <a14:foregroundMark x1="75420" y1="29618" x2="52340" y2="18231"/>
                          <a14:foregroundMark x1="98546" y1="14234" x2="94502" y2="17141"/>
                          <a14:foregroundMark x1="11904" y1="1575" x2="11495" y2="222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" r="5838"/>
            <a:stretch/>
          </p:blipFill>
          <p:spPr>
            <a:xfrm>
              <a:off x="5798457" y="4295265"/>
              <a:ext cx="1444172" cy="1225163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6153150" y="4772025"/>
              <a:ext cx="809625" cy="233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824681" y="4411611"/>
            <a:ext cx="1202783" cy="1006766"/>
            <a:chOff x="7642897" y="4295265"/>
            <a:chExt cx="1414884" cy="1184301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455" l="15175" r="99864">
                          <a14:foregroundMark x1="39028" y1="25924" x2="45797" y2="40884"/>
                          <a14:foregroundMark x1="74012" y1="22714" x2="70786" y2="36887"/>
                          <a14:backgroundMark x1="28078" y1="1393" x2="15902" y2="4361"/>
                          <a14:backgroundMark x1="81826" y1="30951" x2="97637" y2="309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5" t="10270" r="8381" b="13623"/>
            <a:stretch/>
          </p:blipFill>
          <p:spPr>
            <a:xfrm>
              <a:off x="7642897" y="4295265"/>
              <a:ext cx="1414884" cy="1184301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7912100" y="4772025"/>
              <a:ext cx="809625" cy="233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7963070" y="3433913"/>
            <a:ext cx="1220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cảm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biết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nhiệt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terminal DC&gt;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588184" y="4071178"/>
            <a:ext cx="2950819" cy="26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lang="en-US" altLang="ko-KR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Phần</a:t>
            </a:r>
            <a:r>
              <a:rPr lang="en-US" altLang="ko-KR" sz="105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tiếp</a:t>
            </a:r>
            <a:r>
              <a:rPr lang="en-US" altLang="ko-KR" sz="105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xúc</a:t>
            </a:r>
            <a:r>
              <a:rPr lang="en-US" altLang="ko-KR" sz="105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với</a:t>
            </a:r>
            <a:r>
              <a:rPr lang="en-US" altLang="ko-KR" sz="105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terminal </a:t>
            </a:r>
            <a:r>
              <a:rPr lang="en-US" altLang="ko-KR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tín</a:t>
            </a:r>
            <a:r>
              <a:rPr lang="en-US" altLang="ko-KR" sz="105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hiệu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073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9260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3-2. PCB /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cảm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biến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nhiệt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cable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won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69424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đường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kính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83537" y="5026113"/>
            <a:ext cx="24545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Yura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inlet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không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áp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dụng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PCB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83537" y="3260350"/>
            <a:ext cx="301717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sử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dụng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1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cảm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biến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nhiệt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(1ea)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68680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đường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kính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93106"/>
              </p:ext>
            </p:extLst>
          </p:nvPr>
        </p:nvGraphicFramePr>
        <p:xfrm>
          <a:off x="478963" y="1747640"/>
          <a:ext cx="3512901" cy="1605480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Đường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kính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13370"/>
              </p:ext>
            </p:extLst>
          </p:nvPr>
        </p:nvGraphicFramePr>
        <p:xfrm>
          <a:off x="4305360" y="1747640"/>
          <a:ext cx="3512901" cy="1605480"/>
        </p:xfrm>
        <a:graphic>
          <a:graphicData uri="http://schemas.openxmlformats.org/drawingml/2006/table">
            <a:tbl>
              <a:tblPr firstRow="1" bandRow="1"/>
              <a:tblGrid>
                <a:gridCol w="580889"/>
                <a:gridCol w="293201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Đường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kính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L1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L2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DC+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DC-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70SQ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171306" y="3503650"/>
            <a:ext cx="2311368" cy="1313892"/>
            <a:chOff x="7151877" y="1606862"/>
            <a:chExt cx="2524979" cy="1435319"/>
          </a:xfrm>
        </p:grpSpPr>
        <p:grpSp>
          <p:nvGrpSpPr>
            <p:cNvPr id="29" name="그룹 28"/>
            <p:cNvGrpSpPr/>
            <p:nvPr/>
          </p:nvGrpSpPr>
          <p:grpSpPr>
            <a:xfrm>
              <a:off x="7151877" y="1606862"/>
              <a:ext cx="2524979" cy="1435319"/>
              <a:chOff x="7136359" y="1570895"/>
              <a:chExt cx="2524979" cy="1435319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0491" y="1570895"/>
                <a:ext cx="1879395" cy="1435319"/>
              </a:xfrm>
              <a:prstGeom prst="rect">
                <a:avLst/>
              </a:prstGeom>
            </p:spPr>
          </p:pic>
          <p:sp>
            <p:nvSpPr>
              <p:cNvPr id="33" name="타원 32"/>
              <p:cNvSpPr/>
              <p:nvPr/>
            </p:nvSpPr>
            <p:spPr>
              <a:xfrm>
                <a:off x="7136359" y="1839808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DC+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033706" y="1864231"/>
                <a:ext cx="627632" cy="633120"/>
              </a:xfrm>
              <a:prstGeom prst="ellipse">
                <a:avLst/>
              </a:prstGeom>
              <a:solidFill>
                <a:srgbClr val="FFFFCC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DC-</a:t>
                </a:r>
                <a:endParaRPr lang="ko-KR" altLang="en-US" sz="10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7650638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891014" y="2383994"/>
              <a:ext cx="283369" cy="29071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5775" t="57459"/>
          <a:stretch/>
        </p:blipFill>
        <p:spPr>
          <a:xfrm>
            <a:off x="5295947" y="3717355"/>
            <a:ext cx="2017873" cy="132718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38448" y="3261655"/>
            <a:ext cx="38293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sử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dụng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2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cảm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biến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nhiệt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(2ea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) </a:t>
            </a:r>
            <a:r>
              <a:rPr kumimoji="1" lang="en-US" altLang="ko-KR" sz="12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và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 PCB</a:t>
            </a: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적용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48" b="91916" l="14433" r="92905">
                        <a14:foregroundMark x1="70103" y1="76152" x2="46028" y2="87470"/>
                        <a14:foregroundMark x1="58156" y1="16815" x2="58581" y2="19402"/>
                        <a14:foregroundMark x1="45058" y1="22797" x2="43905" y2="22797"/>
                        <a14:foregroundMark x1="47119" y1="18917" x2="45300" y2="13662"/>
                        <a14:foregroundMark x1="43117" y1="17219" x2="42996" y2="13743"/>
                        <a14:foregroundMark x1="43178" y1="17300" x2="43299" y2="21504"/>
                        <a14:foregroundMark x1="92056" y1="56103" x2="86598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9473" r="6768" b="8090"/>
          <a:stretch/>
        </p:blipFill>
        <p:spPr>
          <a:xfrm rot="10800000">
            <a:off x="1337872" y="5027692"/>
            <a:ext cx="1955608" cy="15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4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Jaguar I-Pace INLET </a:t>
            </a:r>
            <a:r>
              <a:rPr lang="ko-KR" altLang="en-US" sz="2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3585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4.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Phân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tích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chi </a:t>
            </a:r>
            <a:r>
              <a:rPr kumimoji="0"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tiết</a:t>
            </a:r>
            <a:r>
              <a:rPr kumimoji="0"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9"/>
          <p:cNvGrpSpPr>
            <a:grpSpLocks/>
          </p:cNvGrpSpPr>
          <p:nvPr/>
        </p:nvGrpSpPr>
        <p:grpSpPr bwMode="auto">
          <a:xfrm>
            <a:off x="4007764" y="5859013"/>
            <a:ext cx="1953780" cy="325468"/>
            <a:chOff x="3800872" y="5400295"/>
            <a:chExt cx="2354299" cy="403193"/>
          </a:xfrm>
        </p:grpSpPr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rot="10800000">
              <a:off x="3800872" y="5400295"/>
              <a:ext cx="2354299" cy="403193"/>
            </a:xfrm>
            <a:prstGeom prst="upArrow">
              <a:avLst>
                <a:gd name="adj1" fmla="val 73464"/>
                <a:gd name="adj2" fmla="val 50946"/>
              </a:avLst>
            </a:prstGeom>
            <a:gradFill rotWithShape="1">
              <a:gsLst>
                <a:gs pos="4000">
                  <a:srgbClr val="4F81BD">
                    <a:lumMod val="40000"/>
                    <a:lumOff val="60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262"/>
            <p:cNvSpPr>
              <a:spLocks noChangeArrowheads="1"/>
            </p:cNvSpPr>
            <p:nvPr/>
          </p:nvSpPr>
          <p:spPr bwMode="auto">
            <a:xfrm>
              <a:off x="4572723" y="5448755"/>
              <a:ext cx="807415" cy="22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 latinLnBrk="0">
                <a:spcBef>
                  <a:spcPts val="300"/>
                </a:spcBef>
                <a:spcAft>
                  <a:spcPct val="0"/>
                </a:spcAft>
                <a:defRPr/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 결과</a:t>
              </a:r>
              <a:endParaRPr kumimoji="0" lang="en-US" altLang="ko-KR" sz="1200" b="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381793" y="1020150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Inlet Actuator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261326" y="1011820"/>
            <a:ext cx="4454841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Hình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dạng</a:t>
            </a:r>
            <a:endParaRPr lang="en-US" altLang="ko-KR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81793" y="6218365"/>
            <a:ext cx="9352745" cy="328626"/>
          </a:xfrm>
          <a:prstGeom prst="roundRect">
            <a:avLst>
              <a:gd name="adj" fmla="val 10047"/>
            </a:avLst>
          </a:prstGeom>
          <a:solidFill>
            <a:srgbClr val="1F497D">
              <a:lumMod val="75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72000" tIns="36000" rIns="36000" bIns="3600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액츄에이터 비상해제케이블 구조 및 무게 상이</a:t>
            </a:r>
            <a:endParaRPr lang="en-US" altLang="ko-KR" sz="16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8" name="표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00411"/>
              </p:ext>
            </p:extLst>
          </p:nvPr>
        </p:nvGraphicFramePr>
        <p:xfrm>
          <a:off x="478963" y="1514075"/>
          <a:ext cx="4169343" cy="113638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ACTUATOR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Nhà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sx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Connectivity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size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63.7mm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x 42.8mm x 30.7mm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Khối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lượng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60.1g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756" y1="65718" x2="35756" y2="63719"/>
                        <a14:backgroundMark x1="68378" y1="64506" x2="68378" y2="63598"/>
                        <a14:backgroundMark x1="70423" y1="60812" x2="70014" y2="60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24" t="21034" r="19809" b="29300"/>
          <a:stretch/>
        </p:blipFill>
        <p:spPr>
          <a:xfrm>
            <a:off x="5478382" y="1773114"/>
            <a:ext cx="1731214" cy="12603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568" b="47244" l="31395" r="636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26" t="13435" r="36061" b="52259"/>
          <a:stretch/>
        </p:blipFill>
        <p:spPr>
          <a:xfrm>
            <a:off x="7665127" y="1682492"/>
            <a:ext cx="1809207" cy="14186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1286" y1="66370" x2="42147" y2="74373"/>
                        <a14:backgroundMark x1="23044" y1="73242" x2="21589" y2="70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07" t="19205" r="31876" b="46608"/>
          <a:stretch/>
        </p:blipFill>
        <p:spPr>
          <a:xfrm>
            <a:off x="3066244" y="3878257"/>
            <a:ext cx="1582062" cy="123235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381793" y="2657978"/>
            <a:ext cx="4328638" cy="318765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Sử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dụng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kết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cấu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hủy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bỏ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tình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trạng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khẩn</a:t>
            </a: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cấp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49611" y="3861428"/>
            <a:ext cx="2024482" cy="1249187"/>
            <a:chOff x="229768" y="3186390"/>
            <a:chExt cx="2024482" cy="12491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63" b="86823" l="18739" r="86234">
                          <a14:backgroundMark x1="32808" y1="51091" x2="33111" y2="21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4" t="38435" r="33985" b="30663"/>
            <a:stretch/>
          </p:blipFill>
          <p:spPr>
            <a:xfrm>
              <a:off x="229768" y="3292576"/>
              <a:ext cx="2024482" cy="1143001"/>
            </a:xfrm>
            <a:prstGeom prst="rect">
              <a:avLst/>
            </a:prstGeom>
          </p:spPr>
        </p:pic>
        <p:sp>
          <p:nvSpPr>
            <p:cNvPr id="42" name="왼쪽으로 구부러진 화살표 41"/>
            <p:cNvSpPr/>
            <p:nvPr/>
          </p:nvSpPr>
          <p:spPr>
            <a:xfrm rot="12600000">
              <a:off x="387285" y="3186390"/>
              <a:ext cx="183356" cy="442679"/>
            </a:xfrm>
            <a:prstGeom prst="curvedLeftArrow">
              <a:avLst/>
            </a:prstGeom>
            <a:solidFill>
              <a:srgbClr val="FF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cxnSp>
        <p:nvCxnSpPr>
          <p:cNvPr id="59" name="직선 화살표 연결선 58"/>
          <p:cNvCxnSpPr/>
          <p:nvPr/>
        </p:nvCxnSpPr>
        <p:spPr>
          <a:xfrm>
            <a:off x="2553481" y="4608863"/>
            <a:ext cx="3333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13236"/>
              </p:ext>
            </p:extLst>
          </p:nvPr>
        </p:nvGraphicFramePr>
        <p:xfrm>
          <a:off x="478963" y="3142424"/>
          <a:ext cx="4169343" cy="489463"/>
        </p:xfrm>
        <a:graphic>
          <a:graphicData uri="http://schemas.openxmlformats.org/drawingml/2006/table">
            <a:tbl>
              <a:tblPr firstRow="1" bandRow="1"/>
              <a:tblGrid>
                <a:gridCol w="689437"/>
                <a:gridCol w="3479906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Cable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hủy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bỏ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tình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trạng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khẩn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cấp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Chiều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dài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220mm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6800897" y="4862012"/>
            <a:ext cx="137569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락킹</a:t>
            </a:r>
            <a:r>
              <a:rPr kumimoji="1"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핀 패드씰 적용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940384" y="3732739"/>
            <a:ext cx="3096723" cy="1150292"/>
            <a:chOff x="5826073" y="3981341"/>
            <a:chExt cx="3096723" cy="1150292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9" t="22768" r="17938" b="23333"/>
            <a:stretch/>
          </p:blipFill>
          <p:spPr>
            <a:xfrm>
              <a:off x="5826073" y="3981341"/>
              <a:ext cx="1508178" cy="1043703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9612" b="61924" l="38629" r="622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3" t="39348" r="37672" b="36667"/>
            <a:stretch/>
          </p:blipFill>
          <p:spPr>
            <a:xfrm rot="10800000">
              <a:off x="7665127" y="4079010"/>
              <a:ext cx="1257669" cy="946034"/>
            </a:xfrm>
            <a:prstGeom prst="rect">
              <a:avLst/>
            </a:prstGeom>
          </p:spPr>
        </p:pic>
        <p:sp>
          <p:nvSpPr>
            <p:cNvPr id="64" name="타원 63"/>
            <p:cNvSpPr/>
            <p:nvPr/>
          </p:nvSpPr>
          <p:spPr>
            <a:xfrm>
              <a:off x="6255544" y="4336295"/>
              <a:ext cx="795338" cy="79533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6" name="직선 화살표 연결선 65"/>
            <p:cNvCxnSpPr>
              <a:stCxn id="64" idx="6"/>
            </p:cNvCxnSpPr>
            <p:nvPr/>
          </p:nvCxnSpPr>
          <p:spPr>
            <a:xfrm>
              <a:off x="7050882" y="4733964"/>
              <a:ext cx="65246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95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4228296" y="1402824"/>
            <a:ext cx="37080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" y="36576"/>
            <a:ext cx="4202699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Jaguar I-Pace 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INLET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2"/>
          <p:cNvSpPr>
            <a:spLocks noChangeArrowheads="1"/>
          </p:cNvSpPr>
          <p:nvPr/>
        </p:nvSpPr>
        <p:spPr bwMode="auto">
          <a:xfrm>
            <a:off x="69171" y="593766"/>
            <a:ext cx="1802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4-1. </a:t>
            </a:r>
            <a:r>
              <a:rPr kumimoji="0"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Actuator 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81000" y="1007706"/>
            <a:ext cx="37260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I-PACE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28400" y="1007706"/>
            <a:ext cx="3708000" cy="29340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YURA</a:t>
            </a:r>
            <a:endParaRPr lang="ko-KR" altLang="en-US" sz="12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04328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56676" y="1007706"/>
            <a:ext cx="806400" cy="29340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latinLnBrk="0">
              <a:defRPr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400" b="1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08522" y="1402824"/>
            <a:ext cx="3725127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endParaRPr lang="ko-KR" altLang="en-US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04328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won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56676" y="1402824"/>
            <a:ext cx="806400" cy="5251976"/>
          </a:xfrm>
          <a:prstGeom prst="roundRect">
            <a:avLst>
              <a:gd name="adj" fmla="val 736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20000"/>
              </a:lnSpc>
              <a:defRPr/>
            </a:pPr>
            <a:r>
              <a:rPr kumimoji="1"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▼     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</a:t>
            </a:r>
            <a:endParaRPr kumimoji="1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8448" y="1450130"/>
            <a:ext cx="146027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I-PACE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Actuator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83537" y="1450130"/>
            <a:ext cx="14528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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NE EV </a:t>
            </a:r>
            <a:r>
              <a:rPr kumimoji="1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Actuator</a:t>
            </a:r>
            <a:endParaRPr kumimoji="1"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18994"/>
              </p:ext>
            </p:extLst>
          </p:nvPr>
        </p:nvGraphicFramePr>
        <p:xfrm>
          <a:off x="478963" y="1747640"/>
          <a:ext cx="3512901" cy="968743"/>
        </p:xfrm>
        <a:graphic>
          <a:graphicData uri="http://schemas.openxmlformats.org/drawingml/2006/table">
            <a:tbl>
              <a:tblPr firstRow="1" bandRow="1"/>
              <a:tblGrid>
                <a:gridCol w="937143"/>
                <a:gridCol w="2575758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I-PACE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Nhà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sản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xuất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TE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Connectivity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size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63.7mm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x 42.8mm x 30.7mm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Khối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lượng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60.1g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53683"/>
              </p:ext>
            </p:extLst>
          </p:nvPr>
        </p:nvGraphicFramePr>
        <p:xfrm>
          <a:off x="4305360" y="1747640"/>
          <a:ext cx="3512901" cy="968743"/>
        </p:xfrm>
        <a:graphic>
          <a:graphicData uri="http://schemas.openxmlformats.org/drawingml/2006/table">
            <a:tbl>
              <a:tblPr firstRow="1" bandRow="1"/>
              <a:tblGrid>
                <a:gridCol w="978739"/>
                <a:gridCol w="2534162"/>
              </a:tblGrid>
              <a:tr h="2498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Phân</a:t>
                      </a:r>
                      <a:r>
                        <a:rPr kumimoji="1" lang="en-US" altLang="ko-KR" sz="1100" b="0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loại</a:t>
                      </a:r>
                      <a:endParaRPr kumimoji="1" lang="en-US" altLang="ko-KR" sz="1100" b="0" kern="1200" noProof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EV</a:t>
                      </a:r>
                      <a:endParaRPr kumimoji="1" lang="en-US" altLang="ko-KR" sz="11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2136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Nhà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sản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xuất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ko-KR" altLang="en-US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동아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size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67.18</a:t>
                      </a:r>
                      <a:r>
                        <a:rPr kumimoji="1" lang="en-US" altLang="ko-KR" sz="1100" b="0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mm x 61.2mm x 26.5mm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36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Khối</a:t>
                      </a: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lượng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1" lang="en-US" altLang="ko-KR" sz="11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75.3g</a:t>
                      </a:r>
                      <a:endParaRPr kumimoji="1"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473137" y="2771779"/>
            <a:ext cx="1508178" cy="2394054"/>
            <a:chOff x="5826073" y="3981341"/>
            <a:chExt cx="1508178" cy="2394054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9" t="22768" r="17938" b="23333"/>
            <a:stretch/>
          </p:blipFill>
          <p:spPr>
            <a:xfrm>
              <a:off x="5826073" y="3981341"/>
              <a:ext cx="1508178" cy="104370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612" b="61924" l="38629" r="622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3" t="39348" r="37672" b="36667"/>
            <a:stretch/>
          </p:blipFill>
          <p:spPr>
            <a:xfrm rot="10800000">
              <a:off x="6182384" y="5738577"/>
              <a:ext cx="846594" cy="636818"/>
            </a:xfrm>
            <a:prstGeom prst="rect">
              <a:avLst/>
            </a:prstGeom>
          </p:spPr>
        </p:pic>
        <p:cxnSp>
          <p:nvCxnSpPr>
            <p:cNvPr id="43" name="직선 화살표 연결선 42"/>
            <p:cNvCxnSpPr/>
            <p:nvPr/>
          </p:nvCxnSpPr>
          <p:spPr>
            <a:xfrm flipH="1">
              <a:off x="6629820" y="5017435"/>
              <a:ext cx="24445" cy="73706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965" y="3097584"/>
            <a:ext cx="1167841" cy="9368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320013" y="3062941"/>
            <a:ext cx="1069591" cy="991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778" y="3013893"/>
            <a:ext cx="1129483" cy="1033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25" b="92489" l="21536" r="84734">
                        <a14:foregroundMark x1="26443" y1="59479" x2="26761" y2="60812"/>
                        <a14:foregroundMark x1="26851" y1="58873" x2="29896" y2="59297"/>
                        <a14:foregroundMark x1="24807" y1="28104" x2="72740" y2="28952"/>
                        <a14:foregroundMark x1="71422" y1="25076" x2="22308" y2="24773"/>
                        <a14:foregroundMark x1="24262" y1="24349" x2="72740" y2="24228"/>
                        <a14:foregroundMark x1="31985" y1="39310" x2="23126" y2="36947"/>
                        <a14:foregroundMark x1="26261" y1="38946" x2="22081" y2="39855"/>
                        <a14:foregroundMark x1="22581" y1="38401" x2="22263" y2="28407"/>
                        <a14:foregroundMark x1="33121" y1="29800" x2="64925" y2="32102"/>
                        <a14:foregroundMark x1="22490" y1="25984" x2="21945" y2="29376"/>
                        <a14:backgroundMark x1="74648" y1="49849" x2="74602" y2="48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24" t="23873" r="15208" b="7309"/>
          <a:stretch/>
        </p:blipFill>
        <p:spPr>
          <a:xfrm>
            <a:off x="2317845" y="3489580"/>
            <a:ext cx="1575601" cy="128130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8522" y="5175319"/>
            <a:ext cx="163740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Sử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dụng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pad seal locking pin 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02073" y="2920978"/>
            <a:ext cx="301344" cy="30134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3" name="직선 화살표 연결선 12"/>
          <p:cNvCxnSpPr>
            <a:stCxn id="11" idx="6"/>
          </p:cNvCxnSpPr>
          <p:nvPr/>
        </p:nvCxnSpPr>
        <p:spPr>
          <a:xfrm>
            <a:off x="1403417" y="3071650"/>
            <a:ext cx="1618859" cy="86420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995308" y="3822296"/>
            <a:ext cx="267915" cy="26791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88815" y="4796117"/>
            <a:ext cx="1833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Cơ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cấu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ngăn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ngừa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lệch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actuator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276" b="76152" l="29715" r="74894">
                        <a14:foregroundMark x1="58278" y1="74373" x2="74530" y2="37914"/>
                        <a14:foregroundMark x1="42632" y1="22635" x2="72408" y2="15360"/>
                        <a14:foregroundMark x1="45846" y1="33872" x2="68951" y2="34357"/>
                        <a14:foregroundMark x1="66101" y1="8407" x2="73802" y2="74939"/>
                        <a14:foregroundMark x1="57307" y1="75020" x2="73075" y2="73403"/>
                        <a14:foregroundMark x1="63614" y1="66209" x2="66646" y2="65885"/>
                        <a14:foregroundMark x1="74287" y1="72676" x2="73984" y2="8731"/>
                        <a14:foregroundMark x1="52941" y1="62247" x2="52274" y2="42280"/>
                        <a14:foregroundMark x1="56580" y1="75909" x2="72226" y2="75667"/>
                        <a14:foregroundMark x1="74591" y1="18755" x2="74409" y2="36459"/>
                        <a14:backgroundMark x1="54518" y1="45271" x2="55791" y2="531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790" r="25000" b="23334"/>
          <a:stretch/>
        </p:blipFill>
        <p:spPr>
          <a:xfrm rot="5400000">
            <a:off x="2556128" y="5014877"/>
            <a:ext cx="1187077" cy="136562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55106" y="5659587"/>
            <a:ext cx="414337" cy="1911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rcRect r="1584" b="4892"/>
          <a:stretch/>
        </p:blipFill>
        <p:spPr>
          <a:xfrm>
            <a:off x="5048077" y="4210507"/>
            <a:ext cx="2001087" cy="208071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191046" y="6347224"/>
            <a:ext cx="18336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&lt;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Cơ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cấu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ngăn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ngừa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kumimoji="1" lang="en-US" altLang="ko-KR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lệch</a:t>
            </a:r>
            <a:r>
              <a:rPr kumimoji="1" lang="en-US" altLang="ko-KR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sym typeface="Wingdings" panose="05000000000000000000" pitchFamily="2" charset="2"/>
              </a:rPr>
              <a:t> actuator </a:t>
            </a:r>
            <a:r>
              <a:rPr kumimoji="1"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&gt;</a:t>
            </a:r>
            <a:endParaRPr kumimoji="1" lang="en-US" altLang="ko-KR" sz="10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8478614"/>
      </p:ext>
    </p:extLst>
  </p:cSld>
  <p:clrMapOvr>
    <a:masterClrMapping/>
  </p:clrMapOvr>
</p:sld>
</file>

<file path=ppt/theme/theme1.xml><?xml version="1.0" encoding="utf-8"?>
<a:theme xmlns:a="http://schemas.openxmlformats.org/drawingml/2006/main" name="4_디자인 사용자 지정">
  <a:themeElements>
    <a:clrScheme name="3_디자인 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현대하모니 L"/>
        <a:ea typeface="현대하모니 L"/>
        <a:cs typeface=""/>
      </a:majorFont>
      <a:minorFont>
        <a:latin typeface="현대하모니 L"/>
        <a:ea typeface="현대하모니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wrap="none" lIns="36000" tIns="36000" rIns="36000" bIns="36000" rtlCol="0" anchor="ctr"/>
      <a:lstStyle>
        <a:defPPr algn="ctr">
          <a:defRPr sz="1000" dirty="0" smtClean="0">
            <a:solidFill>
              <a:schemeClr val="tx1"/>
            </a:solidFill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991C632B-7EF2-480D-AE7E-D5759FF23893}" vid="{4FA9DCE2-8CC2-408A-BFE5-C1B92C5ED0A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5601</TotalTime>
  <Words>1173</Words>
  <Application>Microsoft Office PowerPoint</Application>
  <PresentationFormat>Khổ A4 (210x297 mm)</PresentationFormat>
  <Paragraphs>343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11</vt:i4>
      </vt:variant>
    </vt:vector>
  </HeadingPairs>
  <TitlesOfParts>
    <vt:vector size="19" baseType="lpstr">
      <vt:lpstr>굴림</vt:lpstr>
      <vt:lpstr>맑은 고딕</vt:lpstr>
      <vt:lpstr>현대하모니 L</vt:lpstr>
      <vt:lpstr>Arial</vt:lpstr>
      <vt:lpstr>Calibri</vt:lpstr>
      <vt:lpstr>Wingdings</vt:lpstr>
      <vt:lpstr>4_디자인 사용자 지정</vt:lpstr>
      <vt:lpstr>3_Office 테마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KKH</dc:creator>
  <cp:lastModifiedBy>YURA05</cp:lastModifiedBy>
  <cp:revision>359</cp:revision>
  <cp:lastPrinted>2019-08-23T12:05:58Z</cp:lastPrinted>
  <dcterms:created xsi:type="dcterms:W3CDTF">2019-04-01T06:41:57Z</dcterms:created>
  <dcterms:modified xsi:type="dcterms:W3CDTF">2020-09-04T07:22:14Z</dcterms:modified>
</cp:coreProperties>
</file>